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1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notesSlides/notesSlide2.xml" ContentType="application/vnd.openxmlformats-officedocument.presentationml.notesSlide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notesSlides/notesSlide3.xml" ContentType="application/vnd.openxmlformats-officedocument.presentationml.notesSlide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notesSlides/notesSlide4.xml" ContentType="application/vnd.openxmlformats-officedocument.presentationml.notesSlide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notesSlides/notesSlide5.xml" ContentType="application/vnd.openxmlformats-officedocument.presentationml.notesSlide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notesSlides/notesSlide6.xml" ContentType="application/vnd.openxmlformats-officedocument.presentationml.notesSlide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notesSlides/notesSlide7.xml" ContentType="application/vnd.openxmlformats-officedocument.presentationml.notesSlide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notesSlides/notesSlide8.xml" ContentType="application/vnd.openxmlformats-officedocument.presentationml.notesSlide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notesSlides/notesSlide9.xml" ContentType="application/vnd.openxmlformats-officedocument.presentationml.notesSlide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notesSlides/notesSlide10.xml" ContentType="application/vnd.openxmlformats-officedocument.presentationml.notesSlide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notesSlides/notesSlide11.xml" ContentType="application/vnd.openxmlformats-officedocument.presentationml.notesSlide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notesSlides/notesSlide12.xml" ContentType="application/vnd.openxmlformats-officedocument.presentationml.notesSlide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notesSlides/notesSlide13.xml" ContentType="application/vnd.openxmlformats-officedocument.presentationml.notesSlide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notesSlides/notesSlide14.xml" ContentType="application/vnd.openxmlformats-officedocument.presentationml.notesSlide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notesSlides/notesSlide15.xml" ContentType="application/vnd.openxmlformats-officedocument.presentationml.notesSlide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notesSlides/notesSlide16.xml" ContentType="application/vnd.openxmlformats-officedocument.presentationml.notesSlide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notesSlides/notesSlide17.xml" ContentType="application/vnd.openxmlformats-officedocument.presentationml.notesSlide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notesSlides/notesSlide18.xml" ContentType="application/vnd.openxmlformats-officedocument.presentationml.notesSlide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notesSlides/notesSlide19.xml" ContentType="application/vnd.openxmlformats-officedocument.presentationml.notesSlide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notesSlides/notesSlide20.xml" ContentType="application/vnd.openxmlformats-officedocument.presentationml.notesSlide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notesSlides/notesSlide21.xml" ContentType="application/vnd.openxmlformats-officedocument.presentationml.notesSlide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notesSlides/notesSlide22.xml" ContentType="application/vnd.openxmlformats-officedocument.presentationml.notesSlide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notesSlides/notesSlide23.xml" ContentType="application/vnd.openxmlformats-officedocument.presentationml.notesSlide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notesSlides/notesSlide24.xml" ContentType="application/vnd.openxmlformats-officedocument.presentationml.notesSlide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notesSlides/notesSlide25.xml" ContentType="application/vnd.openxmlformats-officedocument.presentationml.notesSlide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notesSlides/notesSlide26.xml" ContentType="application/vnd.openxmlformats-officedocument.presentationml.notesSlide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notesSlides/notesSlide27.xml" ContentType="application/vnd.openxmlformats-officedocument.presentationml.notesSlide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notesSlides/notesSlide28.xml" ContentType="application/vnd.openxmlformats-officedocument.presentationml.notesSlide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notesSlides/notesSlide29.xml" ContentType="application/vnd.openxmlformats-officedocument.presentationml.notesSlide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notesSlides/notesSlide30.xml" ContentType="application/vnd.openxmlformats-officedocument.presentationml.notesSlide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17"/>
  </p:notesMasterIdLst>
  <p:sldIdLst>
    <p:sldId id="256" r:id="rId2"/>
    <p:sldId id="257" r:id="rId3"/>
    <p:sldId id="258" r:id="rId4"/>
    <p:sldId id="375" r:id="rId5"/>
    <p:sldId id="260" r:id="rId6"/>
    <p:sldId id="261" r:id="rId7"/>
    <p:sldId id="267" r:id="rId8"/>
    <p:sldId id="275" r:id="rId9"/>
    <p:sldId id="283" r:id="rId10"/>
    <p:sldId id="341" r:id="rId11"/>
    <p:sldId id="286" r:id="rId12"/>
    <p:sldId id="284" r:id="rId13"/>
    <p:sldId id="390" r:id="rId14"/>
    <p:sldId id="285" r:id="rId15"/>
    <p:sldId id="376" r:id="rId16"/>
    <p:sldId id="263" r:id="rId17"/>
    <p:sldId id="348" r:id="rId18"/>
    <p:sldId id="347" r:id="rId19"/>
    <p:sldId id="377" r:id="rId20"/>
    <p:sldId id="346" r:id="rId21"/>
    <p:sldId id="379" r:id="rId22"/>
    <p:sldId id="292" r:id="rId23"/>
    <p:sldId id="293" r:id="rId24"/>
    <p:sldId id="294" r:id="rId25"/>
    <p:sldId id="295" r:id="rId26"/>
    <p:sldId id="296" r:id="rId27"/>
    <p:sldId id="297" r:id="rId28"/>
    <p:sldId id="378" r:id="rId29"/>
    <p:sldId id="339" r:id="rId30"/>
    <p:sldId id="338" r:id="rId31"/>
    <p:sldId id="350" r:id="rId32"/>
    <p:sldId id="340" r:id="rId33"/>
    <p:sldId id="349" r:id="rId34"/>
    <p:sldId id="265" r:id="rId35"/>
    <p:sldId id="264" r:id="rId36"/>
    <p:sldId id="288" r:id="rId37"/>
    <p:sldId id="289" r:id="rId38"/>
    <p:sldId id="290" r:id="rId39"/>
    <p:sldId id="291" r:id="rId40"/>
    <p:sldId id="351" r:id="rId41"/>
    <p:sldId id="352" r:id="rId42"/>
    <p:sldId id="353" r:id="rId43"/>
    <p:sldId id="354" r:id="rId44"/>
    <p:sldId id="355" r:id="rId45"/>
    <p:sldId id="356" r:id="rId46"/>
    <p:sldId id="393" r:id="rId47"/>
    <p:sldId id="391" r:id="rId48"/>
    <p:sldId id="394" r:id="rId49"/>
    <p:sldId id="395" r:id="rId50"/>
    <p:sldId id="396" r:id="rId51"/>
    <p:sldId id="392" r:id="rId52"/>
    <p:sldId id="271" r:id="rId53"/>
    <p:sldId id="343" r:id="rId54"/>
    <p:sldId id="344" r:id="rId55"/>
    <p:sldId id="345" r:id="rId56"/>
    <p:sldId id="342" r:id="rId57"/>
    <p:sldId id="357" r:id="rId58"/>
    <p:sldId id="358" r:id="rId59"/>
    <p:sldId id="359" r:id="rId60"/>
    <p:sldId id="360" r:id="rId61"/>
    <p:sldId id="362" r:id="rId62"/>
    <p:sldId id="361" r:id="rId63"/>
    <p:sldId id="363" r:id="rId64"/>
    <p:sldId id="364" r:id="rId65"/>
    <p:sldId id="365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67" r:id="rId95"/>
    <p:sldId id="368" r:id="rId96"/>
    <p:sldId id="369" r:id="rId97"/>
    <p:sldId id="370" r:id="rId98"/>
    <p:sldId id="373" r:id="rId99"/>
    <p:sldId id="278" r:id="rId100"/>
    <p:sldId id="366" r:id="rId101"/>
    <p:sldId id="279" r:id="rId102"/>
    <p:sldId id="374" r:id="rId103"/>
    <p:sldId id="280" r:id="rId104"/>
    <p:sldId id="281" r:id="rId105"/>
    <p:sldId id="299" r:id="rId106"/>
    <p:sldId id="300" r:id="rId107"/>
    <p:sldId id="301" r:id="rId108"/>
    <p:sldId id="302" r:id="rId109"/>
    <p:sldId id="303" r:id="rId110"/>
    <p:sldId id="371" r:id="rId111"/>
    <p:sldId id="305" r:id="rId112"/>
    <p:sldId id="306" r:id="rId113"/>
    <p:sldId id="388" r:id="rId114"/>
    <p:sldId id="389" r:id="rId115"/>
    <p:sldId id="372" r:id="rId116"/>
  </p:sldIdLst>
  <p:sldSz cx="9144000" cy="6858000" type="screen4x3"/>
  <p:notesSz cx="6858000" cy="9144000"/>
  <p:custShowLst>
    <p:custShow name="2015-09-23" id="0">
      <p:sldLst>
        <p:sld r:id="rId2"/>
        <p:sld r:id="rId3"/>
        <p:sld r:id="rId4"/>
        <p:sld r:id="rId6"/>
        <p:sld r:id="rId103"/>
        <p:sld r:id="rId106"/>
        <p:sld r:id="rId108"/>
        <p:sld r:id="rId109"/>
        <p:sld r:id="rId111"/>
        <p:sld r:id="rId112"/>
        <p:sld r:id="rId113"/>
        <p:sld r:id="rId105"/>
        <p:sld r:id="rId104"/>
        <p:sld r:id="rId66"/>
        <p:sld r:id="rId69"/>
        <p:sld r:id="rId71"/>
        <p:sld r:id="rId72"/>
        <p:sld r:id="rId73"/>
        <p:sld r:id="rId74"/>
        <p:sld r:id="rId75"/>
        <p:sld r:id="rId76"/>
        <p:sld r:id="rId77"/>
        <p:sld r:id="rId78"/>
        <p:sld r:id="rId80"/>
        <p:sld r:id="rId81"/>
        <p:sld r:id="rId86"/>
        <p:sld r:id="rId87"/>
        <p:sld r:id="rId88"/>
        <p:sld r:id="rId89"/>
        <p:sld r:id="rId91"/>
        <p:sld r:id="rId93"/>
        <p:sld r:id="rId94"/>
        <p:sld r:id="rId97"/>
        <p:sld r:id="rId98"/>
        <p:sld r:id="rId99"/>
        <p:sld r:id="rId100"/>
        <p:sld r:id="rId101"/>
        <p:sld r:id="rId102"/>
        <p:sld r:id="rId6"/>
        <p:sld r:id="rId8"/>
        <p:sld r:id="rId9"/>
        <p:sld r:id="rId11"/>
        <p:sld r:id="rId14"/>
        <p:sld r:id="rId15"/>
        <p:sld r:id="rId21"/>
        <p:sld r:id="rId22"/>
        <p:sld r:id="rId23"/>
        <p:sld r:id="rId24"/>
        <p:sld r:id="rId25"/>
        <p:sld r:id="rId26"/>
        <p:sld r:id="rId27"/>
        <p:sld r:id="rId28"/>
        <p:sld r:id="rId36"/>
        <p:sld r:id="rId39"/>
        <p:sld r:id="rId40"/>
        <p:sld r:id="rId41"/>
        <p:sld r:id="rId42"/>
        <p:sld r:id="rId43"/>
        <p:sld r:id="rId44"/>
        <p:sld r:id="rId46"/>
        <p:sld r:id="rId45"/>
        <p:sld r:id="rId16"/>
        <p:sld r:id="rId17"/>
        <p:sld r:id="rId18"/>
        <p:sld r:id="rId19"/>
        <p:sld r:id="rId29"/>
        <p:sld r:id="rId30"/>
        <p:sld r:id="rId31"/>
        <p:sld r:id="rId32"/>
        <p:sld r:id="rId33"/>
        <p:sld r:id="rId35"/>
        <p:sld r:id="rId114"/>
        <p:sld r:id="rId115"/>
        <p:sld r:id="rId116"/>
      </p:sldLst>
    </p:custShow>
  </p:custShow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6642B06-FE09-4E67-AD0F-DD1BFBCA9C96}">
          <p14:sldIdLst>
            <p14:sldId id="256"/>
            <p14:sldId id="257"/>
            <p14:sldId id="258"/>
          </p14:sldIdLst>
        </p14:section>
        <p14:section name="Hovedkort" id="{CE84A128-5EFD-4047-B8E1-7B618FBAADE4}">
          <p14:sldIdLst>
            <p14:sldId id="375"/>
            <p14:sldId id="260"/>
            <p14:sldId id="261"/>
            <p14:sldId id="267"/>
            <p14:sldId id="275"/>
            <p14:sldId id="283"/>
            <p14:sldId id="341"/>
            <p14:sldId id="286"/>
            <p14:sldId id="284"/>
            <p14:sldId id="390"/>
            <p14:sldId id="285"/>
          </p14:sldIdLst>
        </p14:section>
        <p14:section name="CPU" id="{B21B939F-D002-4D86-A1A7-C731A356613B}">
          <p14:sldIdLst>
            <p14:sldId id="376"/>
            <p14:sldId id="263"/>
            <p14:sldId id="348"/>
            <p14:sldId id="347"/>
          </p14:sldIdLst>
        </p14:section>
        <p14:section name="Busser I" id="{57BDDCBD-70BC-4B91-80A5-460F41352336}">
          <p14:sldIdLst>
            <p14:sldId id="377"/>
            <p14:sldId id="346"/>
            <p14:sldId id="37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BIOS og booting" id="{9F09C60C-0C28-479B-B42B-391900FFDFEB}">
          <p14:sldIdLst>
            <p14:sldId id="378"/>
            <p14:sldId id="339"/>
            <p14:sldId id="338"/>
            <p14:sldId id="350"/>
            <p14:sldId id="340"/>
            <p14:sldId id="349"/>
            <p14:sldId id="265"/>
          </p14:sldIdLst>
        </p14:section>
        <p14:section name="RAM" id="{E26256F1-2D18-4F5E-A988-6FBB150FE0BA}">
          <p14:sldIdLst>
            <p14:sldId id="264"/>
            <p14:sldId id="288"/>
            <p14:sldId id="289"/>
            <p14:sldId id="290"/>
            <p14:sldId id="291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Eksamens forbredelse" id="{FE2DCAA5-9C07-48B7-905E-D5DF8892BD1F}">
          <p14:sldIdLst>
            <p14:sldId id="393"/>
            <p14:sldId id="391"/>
            <p14:sldId id="394"/>
            <p14:sldId id="395"/>
            <p14:sldId id="396"/>
            <p14:sldId id="392"/>
          </p14:sldIdLst>
        </p14:section>
        <p14:section name="Periferi-utstyr og -busser" id="{95B6D7BD-094B-4DD9-ADA9-8105B451C158}">
          <p14:sldIdLst>
            <p14:sldId id="271"/>
            <p14:sldId id="343"/>
            <p14:sldId id="344"/>
            <p14:sldId id="345"/>
            <p14:sldId id="342"/>
          </p14:sldIdLst>
        </p14:section>
        <p14:section name="Periferi-Busser" id="{4C5FDB07-144E-445B-972A-4C2BD76389EC}">
          <p14:sldIdLst>
            <p14:sldId id="357"/>
            <p14:sldId id="358"/>
            <p14:sldId id="359"/>
            <p14:sldId id="360"/>
            <p14:sldId id="362"/>
            <p14:sldId id="361"/>
            <p14:sldId id="363"/>
            <p14:sldId id="364"/>
          </p14:sldIdLst>
        </p14:section>
        <p14:section name="MasseLager" id="{12BCF8B0-2A8E-47C3-B947-65C368783BAD}">
          <p14:sldIdLst>
            <p14:sldId id="365"/>
            <p14:sldId id="307"/>
            <p14:sldId id="308"/>
            <p14:sldId id="309"/>
            <p14:sldId id="310"/>
            <p14:sldId id="311"/>
            <p14:sldId id="312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67"/>
            <p14:sldId id="368"/>
            <p14:sldId id="369"/>
            <p14:sldId id="370"/>
          </p14:sldIdLst>
        </p14:section>
        <p14:section name="USB og Flash" id="{834C3F1D-178A-46D4-993C-1835F53583BE}">
          <p14:sldIdLst>
            <p14:sldId id="373"/>
            <p14:sldId id="278"/>
            <p14:sldId id="366"/>
            <p14:sldId id="279"/>
          </p14:sldIdLst>
        </p14:section>
        <p14:section name="INPUT" id="{F0718ABA-F503-472B-85A7-250116F4A3D9}">
          <p14:sldIdLst>
            <p14:sldId id="374"/>
            <p14:sldId id="280"/>
            <p14:sldId id="281"/>
          </p14:sldIdLst>
        </p14:section>
        <p14:section name="OUTPUT" id="{A3468A94-A497-403E-8696-34AE3DF3BC55}">
          <p14:sldIdLst>
            <p14:sldId id="299"/>
            <p14:sldId id="300"/>
            <p14:sldId id="301"/>
            <p14:sldId id="302"/>
            <p14:sldId id="303"/>
            <p14:sldId id="371"/>
            <p14:sldId id="305"/>
            <p14:sldId id="306"/>
          </p14:sldIdLst>
        </p14:section>
        <p14:section name="KONKL" id="{0ACF8662-E83F-481A-B796-B47A3313BE1A}">
          <p14:sldIdLst>
            <p14:sldId id="388"/>
            <p14:sldId id="389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6" autoAdjust="0"/>
  </p:normalViewPr>
  <p:slideViewPr>
    <p:cSldViewPr>
      <p:cViewPr varScale="1">
        <p:scale>
          <a:sx n="82" d="100"/>
          <a:sy n="82" d="100"/>
        </p:scale>
        <p:origin x="86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15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5.xml"/><Relationship Id="rId26" Type="http://schemas.openxmlformats.org/officeDocument/2006/relationships/slide" Target="slides/slide36.xml"/><Relationship Id="rId39" Type="http://schemas.openxmlformats.org/officeDocument/2006/relationships/slide" Target="slides/slide69.xml"/><Relationship Id="rId21" Type="http://schemas.openxmlformats.org/officeDocument/2006/relationships/slide" Target="slides/slide29.xml"/><Relationship Id="rId34" Type="http://schemas.openxmlformats.org/officeDocument/2006/relationships/slide" Target="slides/slide55.xml"/><Relationship Id="rId42" Type="http://schemas.openxmlformats.org/officeDocument/2006/relationships/slide" Target="slides/slide72.xml"/><Relationship Id="rId47" Type="http://schemas.openxmlformats.org/officeDocument/2006/relationships/slide" Target="slides/slide77.xml"/><Relationship Id="rId50" Type="http://schemas.openxmlformats.org/officeDocument/2006/relationships/slide" Target="slides/slide80.xml"/><Relationship Id="rId55" Type="http://schemas.openxmlformats.org/officeDocument/2006/relationships/slide" Target="slides/slide85.xml"/><Relationship Id="rId63" Type="http://schemas.openxmlformats.org/officeDocument/2006/relationships/slide" Target="slides/slide93.xml"/><Relationship Id="rId68" Type="http://schemas.openxmlformats.org/officeDocument/2006/relationships/slide" Target="slides/slide104.xml"/><Relationship Id="rId7" Type="http://schemas.openxmlformats.org/officeDocument/2006/relationships/slide" Target="slides/slide8.xml"/><Relationship Id="rId71" Type="http://schemas.openxmlformats.org/officeDocument/2006/relationships/slide" Target="slides/slide107.xml"/><Relationship Id="rId2" Type="http://schemas.openxmlformats.org/officeDocument/2006/relationships/slide" Target="slides/slide2.xml"/><Relationship Id="rId16" Type="http://schemas.openxmlformats.org/officeDocument/2006/relationships/slide" Target="slides/slide23.xml"/><Relationship Id="rId29" Type="http://schemas.openxmlformats.org/officeDocument/2006/relationships/slide" Target="slides/slide39.xml"/><Relationship Id="rId11" Type="http://schemas.openxmlformats.org/officeDocument/2006/relationships/slide" Target="slides/slide12.xml"/><Relationship Id="rId24" Type="http://schemas.openxmlformats.org/officeDocument/2006/relationships/slide" Target="slides/slide34.xml"/><Relationship Id="rId32" Type="http://schemas.openxmlformats.org/officeDocument/2006/relationships/slide" Target="slides/slide53.xml"/><Relationship Id="rId37" Type="http://schemas.openxmlformats.org/officeDocument/2006/relationships/slide" Target="slides/slide67.xml"/><Relationship Id="rId40" Type="http://schemas.openxmlformats.org/officeDocument/2006/relationships/slide" Target="slides/slide70.xml"/><Relationship Id="rId45" Type="http://schemas.openxmlformats.org/officeDocument/2006/relationships/slide" Target="slides/slide75.xml"/><Relationship Id="rId53" Type="http://schemas.openxmlformats.org/officeDocument/2006/relationships/slide" Target="slides/slide83.xml"/><Relationship Id="rId58" Type="http://schemas.openxmlformats.org/officeDocument/2006/relationships/slide" Target="slides/slide88.xml"/><Relationship Id="rId66" Type="http://schemas.openxmlformats.org/officeDocument/2006/relationships/slide" Target="slides/slide101.xml"/><Relationship Id="rId74" Type="http://schemas.openxmlformats.org/officeDocument/2006/relationships/slide" Target="slides/slide111.xml"/><Relationship Id="rId5" Type="http://schemas.openxmlformats.org/officeDocument/2006/relationships/slide" Target="slides/slide6.xml"/><Relationship Id="rId15" Type="http://schemas.openxmlformats.org/officeDocument/2006/relationships/slide" Target="slides/slide22.xml"/><Relationship Id="rId23" Type="http://schemas.openxmlformats.org/officeDocument/2006/relationships/slide" Target="slides/slide32.xml"/><Relationship Id="rId28" Type="http://schemas.openxmlformats.org/officeDocument/2006/relationships/slide" Target="slides/slide38.xml"/><Relationship Id="rId36" Type="http://schemas.openxmlformats.org/officeDocument/2006/relationships/slide" Target="slides/slide66.xml"/><Relationship Id="rId49" Type="http://schemas.openxmlformats.org/officeDocument/2006/relationships/slide" Target="slides/slide79.xml"/><Relationship Id="rId57" Type="http://schemas.openxmlformats.org/officeDocument/2006/relationships/slide" Target="slides/slide87.xml"/><Relationship Id="rId61" Type="http://schemas.openxmlformats.org/officeDocument/2006/relationships/slide" Target="slides/slide91.xml"/><Relationship Id="rId10" Type="http://schemas.openxmlformats.org/officeDocument/2006/relationships/slide" Target="slides/slide11.xml"/><Relationship Id="rId19" Type="http://schemas.openxmlformats.org/officeDocument/2006/relationships/slide" Target="slides/slide26.xml"/><Relationship Id="rId31" Type="http://schemas.openxmlformats.org/officeDocument/2006/relationships/slide" Target="slides/slide52.xml"/><Relationship Id="rId44" Type="http://schemas.openxmlformats.org/officeDocument/2006/relationships/slide" Target="slides/slide74.xml"/><Relationship Id="rId52" Type="http://schemas.openxmlformats.org/officeDocument/2006/relationships/slide" Target="slides/slide82.xml"/><Relationship Id="rId60" Type="http://schemas.openxmlformats.org/officeDocument/2006/relationships/slide" Target="slides/slide90.xml"/><Relationship Id="rId65" Type="http://schemas.openxmlformats.org/officeDocument/2006/relationships/slide" Target="slides/slide100.xml"/><Relationship Id="rId73" Type="http://schemas.openxmlformats.org/officeDocument/2006/relationships/slide" Target="slides/slide109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21.xml"/><Relationship Id="rId22" Type="http://schemas.openxmlformats.org/officeDocument/2006/relationships/slide" Target="slides/slide30.xml"/><Relationship Id="rId27" Type="http://schemas.openxmlformats.org/officeDocument/2006/relationships/slide" Target="slides/slide37.xml"/><Relationship Id="rId30" Type="http://schemas.openxmlformats.org/officeDocument/2006/relationships/slide" Target="slides/slide46.xml"/><Relationship Id="rId35" Type="http://schemas.openxmlformats.org/officeDocument/2006/relationships/slide" Target="slides/slide56.xml"/><Relationship Id="rId43" Type="http://schemas.openxmlformats.org/officeDocument/2006/relationships/slide" Target="slides/slide73.xml"/><Relationship Id="rId48" Type="http://schemas.openxmlformats.org/officeDocument/2006/relationships/slide" Target="slides/slide78.xml"/><Relationship Id="rId56" Type="http://schemas.openxmlformats.org/officeDocument/2006/relationships/slide" Target="slides/slide86.xml"/><Relationship Id="rId64" Type="http://schemas.openxmlformats.org/officeDocument/2006/relationships/slide" Target="slides/slide99.xml"/><Relationship Id="rId69" Type="http://schemas.openxmlformats.org/officeDocument/2006/relationships/slide" Target="slides/slide105.xml"/><Relationship Id="rId8" Type="http://schemas.openxmlformats.org/officeDocument/2006/relationships/slide" Target="slides/slide9.xml"/><Relationship Id="rId51" Type="http://schemas.openxmlformats.org/officeDocument/2006/relationships/slide" Target="slides/slide81.xml"/><Relationship Id="rId72" Type="http://schemas.openxmlformats.org/officeDocument/2006/relationships/slide" Target="slides/slide108.xml"/><Relationship Id="rId3" Type="http://schemas.openxmlformats.org/officeDocument/2006/relationships/slide" Target="slides/slide3.xml"/><Relationship Id="rId12" Type="http://schemas.openxmlformats.org/officeDocument/2006/relationships/slide" Target="slides/slide14.xml"/><Relationship Id="rId17" Type="http://schemas.openxmlformats.org/officeDocument/2006/relationships/slide" Target="slides/slide24.xml"/><Relationship Id="rId25" Type="http://schemas.openxmlformats.org/officeDocument/2006/relationships/slide" Target="slides/slide35.xml"/><Relationship Id="rId33" Type="http://schemas.openxmlformats.org/officeDocument/2006/relationships/slide" Target="slides/slide54.xml"/><Relationship Id="rId38" Type="http://schemas.openxmlformats.org/officeDocument/2006/relationships/slide" Target="slides/slide68.xml"/><Relationship Id="rId46" Type="http://schemas.openxmlformats.org/officeDocument/2006/relationships/slide" Target="slides/slide76.xml"/><Relationship Id="rId59" Type="http://schemas.openxmlformats.org/officeDocument/2006/relationships/slide" Target="slides/slide89.xml"/><Relationship Id="rId67" Type="http://schemas.openxmlformats.org/officeDocument/2006/relationships/slide" Target="slides/slide103.xml"/><Relationship Id="rId20" Type="http://schemas.openxmlformats.org/officeDocument/2006/relationships/slide" Target="slides/slide27.xml"/><Relationship Id="rId41" Type="http://schemas.openxmlformats.org/officeDocument/2006/relationships/slide" Target="slides/slide71.xml"/><Relationship Id="rId54" Type="http://schemas.openxmlformats.org/officeDocument/2006/relationships/slide" Target="slides/slide84.xml"/><Relationship Id="rId62" Type="http://schemas.openxmlformats.org/officeDocument/2006/relationships/slide" Target="slides/slide92.xml"/><Relationship Id="rId70" Type="http://schemas.openxmlformats.org/officeDocument/2006/relationships/slide" Target="slides/slide106.xml"/><Relationship Id="rId75" Type="http://schemas.openxmlformats.org/officeDocument/2006/relationships/slide" Target="slides/slide112.xml"/><Relationship Id="rId1" Type="http://schemas.openxmlformats.org/officeDocument/2006/relationships/slide" Target="slides/slide1.xml"/><Relationship Id="rId6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E413C-FF77-465B-8300-E04A46658856}" type="datetimeFigureOut">
              <a:rPr lang="nb-NO" smtClean="0"/>
              <a:t>01.10.2018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5E838-42EB-48B4-B6EB-6F7C62DB3A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046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C33FF-74BC-4AAA-A84D-8A94E39EAA7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7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3FB249-B62E-4911-8321-D00832B7BF7B}" type="slidenum">
              <a:rPr lang="en-US"/>
              <a:pPr/>
              <a:t>74</a:t>
            </a:fld>
            <a:endParaRPr lang="en-US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639" y="4343696"/>
            <a:ext cx="5486724" cy="4115389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670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DA6C1-CF73-4990-A7EF-40AEAE7E9135}" type="slidenum">
              <a:rPr lang="en-US"/>
              <a:pPr/>
              <a:t>75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4678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B42C3-D3E7-4BE4-A202-0C8258B4E9D7}" type="slidenum">
              <a:rPr lang="en-US"/>
              <a:pPr/>
              <a:t>76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399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F3059-C468-42AD-88DD-6DE0B63B3F35}" type="slidenum">
              <a:rPr lang="en-US"/>
              <a:pPr/>
              <a:t>77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380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164364-9422-45B1-8AAB-CBCA88FB5934}" type="slidenum">
              <a:rPr lang="en-US"/>
              <a:pPr/>
              <a:t>78</a:t>
            </a:fld>
            <a:endParaRPr 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639" y="4343696"/>
            <a:ext cx="5486724" cy="4115389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146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89DC80-F7F1-49AF-8AC1-5103DF2DA8AC}" type="slidenum">
              <a:rPr lang="en-US"/>
              <a:pPr/>
              <a:t>80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0209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4B62-B4BA-49BC-BAD3-494B447C4098}" type="slidenum">
              <a:rPr lang="en-US"/>
              <a:pPr/>
              <a:t>81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1988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C10C58-1889-46E7-AA11-3C86F4B430ED}" type="slidenum">
              <a:rPr lang="en-US"/>
              <a:pPr/>
              <a:t>82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8157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59E6B-A978-4102-A6C9-C400DFD2A366}" type="slidenum">
              <a:rPr lang="en-US"/>
              <a:pPr/>
              <a:t>83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512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A81704-BF82-44C5-AB89-24AA750BA0AB}" type="slidenum">
              <a:rPr lang="en-US"/>
              <a:pPr/>
              <a:t>84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364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C33FF-74BC-4AAA-A84D-8A94E39EAA7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4CAE8B-FC63-4F1C-9B64-B2615BB296D8}" type="slidenum">
              <a:rPr lang="en-US"/>
              <a:pPr/>
              <a:t>89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91661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90ACE-A66E-4B0B-B23A-7FEE7232F376}" type="slidenum">
              <a:rPr lang="en-US"/>
              <a:pPr/>
              <a:t>90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208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5AFAFB-2CDF-4B42-81C1-B47543F051AA}" type="slidenum">
              <a:rPr lang="en-US"/>
              <a:pPr/>
              <a:t>91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8677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270884-0E17-4EAB-BBAE-90336DAE9647}" type="slidenum">
              <a:rPr lang="en-US"/>
              <a:pPr/>
              <a:t>92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6929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C7E4D-B6D6-4099-ADFA-82A5E62C6AE4}" type="slidenum">
              <a:rPr lang="en-US"/>
              <a:pPr/>
              <a:t>100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49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4B187-EEA2-40A0-BC87-050470642406}" type="slidenum">
              <a:rPr lang="en-US"/>
              <a:pPr/>
              <a:t>105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0283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12520A-92C4-4520-84CC-C99622D2E9E1}" type="slidenum">
              <a:rPr lang="en-US"/>
              <a:pPr/>
              <a:t>106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5844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9A265-D873-4078-A449-CAC28362DC60}" type="slidenum">
              <a:rPr lang="en-US"/>
              <a:pPr/>
              <a:t>107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7688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94C73B-1AF2-4D12-8785-21CCE0ED8914}" type="slidenum">
              <a:rPr lang="en-US"/>
              <a:pPr/>
              <a:t>108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626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B37941-6D36-4F8A-9470-8D5303D01515}" type="slidenum">
              <a:rPr lang="en-US"/>
              <a:pPr/>
              <a:t>109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536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C33FF-74BC-4AAA-A84D-8A94E39EAA7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89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5DDE39-B9EC-4B0A-9297-66799C5725DE}" type="slidenum">
              <a:rPr lang="en-US"/>
              <a:pPr/>
              <a:t>111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825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47694-C314-46F2-8B4C-5C666A94651C}" type="slidenum">
              <a:rPr lang="en-US"/>
              <a:pPr/>
              <a:t>66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724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6057E1-72D2-4109-AD95-E4EA98AD6871}" type="slidenum">
              <a:rPr lang="en-US"/>
              <a:pPr/>
              <a:t>67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879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C6D8C-8288-4227-A836-33985DC1FAC0}" type="slidenum">
              <a:rPr lang="en-US"/>
              <a:pPr/>
              <a:t>68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1124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5115B-4DCF-4528-B584-0C29F2250C1F}" type="slidenum">
              <a:rPr lang="en-US"/>
              <a:pPr/>
              <a:t>69</a:t>
            </a:fld>
            <a:endParaRPr 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9247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972282-56BD-467F-940E-4D28F9FA48EC}" type="slidenum">
              <a:rPr lang="en-US"/>
              <a:pPr/>
              <a:t>70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606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6F7F10-8F30-4879-9556-DD95B16D1E86}" type="slidenum">
              <a:rPr lang="en-US"/>
              <a:pPr/>
              <a:t>73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607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1052736"/>
            <a:ext cx="2057400" cy="50734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1052736"/>
            <a:ext cx="6019800" cy="50734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47800" y="381000"/>
            <a:ext cx="7315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351693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65787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81000" y="6172200"/>
            <a:ext cx="2209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840776" y="6248400"/>
            <a:ext cx="1153257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Bjørn O. Listog -- blistog@nith.no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4994031" y="6248400"/>
            <a:ext cx="920262" cy="457200"/>
          </a:xfrm>
        </p:spPr>
        <p:txBody>
          <a:bodyPr/>
          <a:lstStyle>
            <a:lvl1pPr>
              <a:defRPr/>
            </a:lvl1pPr>
          </a:lstStyle>
          <a:p>
            <a:fld id="{D5FC00B3-00B6-46A6-8528-800A878A99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40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47800" y="381000"/>
            <a:ext cx="7315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351693" y="1600200"/>
            <a:ext cx="417341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4665787" y="1600200"/>
            <a:ext cx="4173415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4665787" y="3848100"/>
            <a:ext cx="4173415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81000" y="6172200"/>
            <a:ext cx="2209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840776" y="6248400"/>
            <a:ext cx="1153257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Bjørn O. Listog -- blistog@nith.no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4994031" y="6248400"/>
            <a:ext cx="920262" cy="457200"/>
          </a:xfrm>
        </p:spPr>
        <p:txBody>
          <a:bodyPr/>
          <a:lstStyle>
            <a:lvl1pPr>
              <a:defRPr/>
            </a:lvl1pPr>
          </a:lstStyle>
          <a:p>
            <a:fld id="{104C223F-57A2-4E36-B1A8-DD178E2D2A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188640"/>
            <a:ext cx="7939336" cy="634082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  <p:cxnSp>
        <p:nvCxnSpPr>
          <p:cNvPr id="8" name="Straight Connector 7"/>
          <p:cNvCxnSpPr/>
          <p:nvPr>
            <p:custDataLst>
              <p:tags r:id="rId6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124744"/>
            <a:ext cx="4040188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124744"/>
            <a:ext cx="4041775" cy="10501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980728"/>
            <a:ext cx="3008313" cy="11521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980728"/>
            <a:ext cx="5111750" cy="51454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2276872"/>
            <a:ext cx="3008313" cy="38492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1052735"/>
            <a:ext cx="5486400" cy="367483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26.09.2013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EF6037A-97BE-4302-B80D-4C768607C51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 bwMode="auto">
          <a:xfrm>
            <a:off x="755576" y="116632"/>
            <a:ext cx="793122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auto">
          <a:xfrm>
            <a:off x="457200" y="1124744"/>
            <a:ext cx="82296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85800" y="64770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2514600" y="64770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rgbClr val="FFFFFF"/>
                </a:solidFill>
              </a:defRPr>
            </a:lvl1pPr>
          </a:lstStyle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5791200" y="64770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fld id="{FEF6037A-97BE-4302-B80D-4C768607C51F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Straight Connector 7"/>
          <p:cNvCxnSpPr/>
          <p:nvPr>
            <p:custDataLst>
              <p:tags r:id="rId22"/>
            </p:custDataLst>
          </p:nvPr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25"/>
            <a:ext cx="755576" cy="7675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  <a:cs typeface="Georgia" pitchFamily="-65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tags" Target="../tags/tag162.xml"/><Relationship Id="rId39" Type="http://schemas.openxmlformats.org/officeDocument/2006/relationships/tags" Target="../tags/tag175.xml"/><Relationship Id="rId21" Type="http://schemas.openxmlformats.org/officeDocument/2006/relationships/tags" Target="../tags/tag157.xml"/><Relationship Id="rId34" Type="http://schemas.openxmlformats.org/officeDocument/2006/relationships/tags" Target="../tags/tag170.xml"/><Relationship Id="rId42" Type="http://schemas.openxmlformats.org/officeDocument/2006/relationships/tags" Target="../tags/tag178.xml"/><Relationship Id="rId47" Type="http://schemas.openxmlformats.org/officeDocument/2006/relationships/tags" Target="../tags/tag183.xml"/><Relationship Id="rId50" Type="http://schemas.openxmlformats.org/officeDocument/2006/relationships/tags" Target="../tags/tag186.xml"/><Relationship Id="rId55" Type="http://schemas.openxmlformats.org/officeDocument/2006/relationships/tags" Target="../tags/tag191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tags" Target="../tags/tag161.xml"/><Relationship Id="rId33" Type="http://schemas.openxmlformats.org/officeDocument/2006/relationships/tags" Target="../tags/tag169.xml"/><Relationship Id="rId38" Type="http://schemas.openxmlformats.org/officeDocument/2006/relationships/tags" Target="../tags/tag174.xml"/><Relationship Id="rId46" Type="http://schemas.openxmlformats.org/officeDocument/2006/relationships/tags" Target="../tags/tag182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0" Type="http://schemas.openxmlformats.org/officeDocument/2006/relationships/tags" Target="../tags/tag156.xml"/><Relationship Id="rId29" Type="http://schemas.openxmlformats.org/officeDocument/2006/relationships/tags" Target="../tags/tag165.xml"/><Relationship Id="rId41" Type="http://schemas.openxmlformats.org/officeDocument/2006/relationships/tags" Target="../tags/tag177.xml"/><Relationship Id="rId54" Type="http://schemas.openxmlformats.org/officeDocument/2006/relationships/tags" Target="../tags/tag190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tags" Target="../tags/tag160.xml"/><Relationship Id="rId32" Type="http://schemas.openxmlformats.org/officeDocument/2006/relationships/tags" Target="../tags/tag168.xml"/><Relationship Id="rId37" Type="http://schemas.openxmlformats.org/officeDocument/2006/relationships/tags" Target="../tags/tag173.xml"/><Relationship Id="rId40" Type="http://schemas.openxmlformats.org/officeDocument/2006/relationships/tags" Target="../tags/tag176.xml"/><Relationship Id="rId45" Type="http://schemas.openxmlformats.org/officeDocument/2006/relationships/tags" Target="../tags/tag181.xml"/><Relationship Id="rId53" Type="http://schemas.openxmlformats.org/officeDocument/2006/relationships/tags" Target="../tags/tag189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tags" Target="../tags/tag159.xml"/><Relationship Id="rId28" Type="http://schemas.openxmlformats.org/officeDocument/2006/relationships/tags" Target="../tags/tag164.xml"/><Relationship Id="rId36" Type="http://schemas.openxmlformats.org/officeDocument/2006/relationships/tags" Target="../tags/tag172.xml"/><Relationship Id="rId49" Type="http://schemas.openxmlformats.org/officeDocument/2006/relationships/tags" Target="../tags/tag185.xml"/><Relationship Id="rId57" Type="http://schemas.openxmlformats.org/officeDocument/2006/relationships/image" Target="../media/image7.jpeg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31" Type="http://schemas.openxmlformats.org/officeDocument/2006/relationships/tags" Target="../tags/tag167.xml"/><Relationship Id="rId44" Type="http://schemas.openxmlformats.org/officeDocument/2006/relationships/tags" Target="../tags/tag180.xml"/><Relationship Id="rId52" Type="http://schemas.openxmlformats.org/officeDocument/2006/relationships/tags" Target="../tags/tag188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tags" Target="../tags/tag158.xml"/><Relationship Id="rId27" Type="http://schemas.openxmlformats.org/officeDocument/2006/relationships/tags" Target="../tags/tag163.xml"/><Relationship Id="rId30" Type="http://schemas.openxmlformats.org/officeDocument/2006/relationships/tags" Target="../tags/tag166.xml"/><Relationship Id="rId35" Type="http://schemas.openxmlformats.org/officeDocument/2006/relationships/tags" Target="../tags/tag171.xml"/><Relationship Id="rId43" Type="http://schemas.openxmlformats.org/officeDocument/2006/relationships/tags" Target="../tags/tag179.xml"/><Relationship Id="rId48" Type="http://schemas.openxmlformats.org/officeDocument/2006/relationships/tags" Target="../tags/tag184.xml"/><Relationship Id="rId56" Type="http://schemas.openxmlformats.org/officeDocument/2006/relationships/slideLayout" Target="../slideLayouts/slideLayout3.xml"/><Relationship Id="rId8" Type="http://schemas.openxmlformats.org/officeDocument/2006/relationships/tags" Target="../tags/tag144.xml"/><Relationship Id="rId51" Type="http://schemas.openxmlformats.org/officeDocument/2006/relationships/tags" Target="../tags/tag187.xml"/><Relationship Id="rId3" Type="http://schemas.openxmlformats.org/officeDocument/2006/relationships/tags" Target="../tags/tag13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838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833.xml"/><Relationship Id="rId7" Type="http://schemas.openxmlformats.org/officeDocument/2006/relationships/tags" Target="../tags/tag837.xml"/><Relationship Id="rId12" Type="http://schemas.openxmlformats.org/officeDocument/2006/relationships/tags" Target="../tags/tag842.xml"/><Relationship Id="rId17" Type="http://schemas.openxmlformats.org/officeDocument/2006/relationships/image" Target="../media/image85.png"/><Relationship Id="rId2" Type="http://schemas.openxmlformats.org/officeDocument/2006/relationships/tags" Target="../tags/tag832.xml"/><Relationship Id="rId16" Type="http://schemas.openxmlformats.org/officeDocument/2006/relationships/image" Target="../media/image84.jpeg"/><Relationship Id="rId1" Type="http://schemas.openxmlformats.org/officeDocument/2006/relationships/tags" Target="../tags/tag831.xml"/><Relationship Id="rId6" Type="http://schemas.openxmlformats.org/officeDocument/2006/relationships/tags" Target="../tags/tag836.xml"/><Relationship Id="rId11" Type="http://schemas.openxmlformats.org/officeDocument/2006/relationships/tags" Target="../tags/tag841.xml"/><Relationship Id="rId5" Type="http://schemas.openxmlformats.org/officeDocument/2006/relationships/tags" Target="../tags/tag835.xml"/><Relationship Id="rId15" Type="http://schemas.openxmlformats.org/officeDocument/2006/relationships/hyperlink" Target="http://en.wikipedia.org/wiki/Image:DSCN0411.JPG" TargetMode="External"/><Relationship Id="rId10" Type="http://schemas.openxmlformats.org/officeDocument/2006/relationships/tags" Target="../tags/tag840.xml"/><Relationship Id="rId4" Type="http://schemas.openxmlformats.org/officeDocument/2006/relationships/tags" Target="../tags/tag834.xml"/><Relationship Id="rId9" Type="http://schemas.openxmlformats.org/officeDocument/2006/relationships/tags" Target="../tags/tag839.xml"/><Relationship Id="rId14" Type="http://schemas.openxmlformats.org/officeDocument/2006/relationships/notesSlide" Target="../notesSlides/notesSlide2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84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44.xml"/><Relationship Id="rId1" Type="http://schemas.openxmlformats.org/officeDocument/2006/relationships/tags" Target="../tags/tag843.xml"/><Relationship Id="rId6" Type="http://schemas.openxmlformats.org/officeDocument/2006/relationships/tags" Target="../tags/tag848.xml"/><Relationship Id="rId5" Type="http://schemas.openxmlformats.org/officeDocument/2006/relationships/tags" Target="../tags/tag847.xml"/><Relationship Id="rId4" Type="http://schemas.openxmlformats.org/officeDocument/2006/relationships/tags" Target="../tags/tag84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8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50.xml"/><Relationship Id="rId1" Type="http://schemas.openxmlformats.org/officeDocument/2006/relationships/tags" Target="../tags/tag849.xml"/><Relationship Id="rId6" Type="http://schemas.openxmlformats.org/officeDocument/2006/relationships/tags" Target="../tags/tag854.xml"/><Relationship Id="rId5" Type="http://schemas.openxmlformats.org/officeDocument/2006/relationships/tags" Target="../tags/tag853.xml"/><Relationship Id="rId4" Type="http://schemas.openxmlformats.org/officeDocument/2006/relationships/tags" Target="../tags/tag85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857.xml"/><Relationship Id="rId7" Type="http://schemas.openxmlformats.org/officeDocument/2006/relationships/tags" Target="../tags/tag861.xml"/><Relationship Id="rId2" Type="http://schemas.openxmlformats.org/officeDocument/2006/relationships/tags" Target="../tags/tag856.xml"/><Relationship Id="rId1" Type="http://schemas.openxmlformats.org/officeDocument/2006/relationships/tags" Target="../tags/tag855.xml"/><Relationship Id="rId6" Type="http://schemas.openxmlformats.org/officeDocument/2006/relationships/tags" Target="../tags/tag860.xml"/><Relationship Id="rId5" Type="http://schemas.openxmlformats.org/officeDocument/2006/relationships/tags" Target="../tags/tag859.xml"/><Relationship Id="rId4" Type="http://schemas.openxmlformats.org/officeDocument/2006/relationships/tags" Target="../tags/tag858.xml"/><Relationship Id="rId9" Type="http://schemas.openxmlformats.org/officeDocument/2006/relationships/image" Target="../media/image8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864.xml"/><Relationship Id="rId7" Type="http://schemas.openxmlformats.org/officeDocument/2006/relationships/tags" Target="../tags/tag868.xml"/><Relationship Id="rId2" Type="http://schemas.openxmlformats.org/officeDocument/2006/relationships/tags" Target="../tags/tag863.xml"/><Relationship Id="rId1" Type="http://schemas.openxmlformats.org/officeDocument/2006/relationships/tags" Target="../tags/tag862.xml"/><Relationship Id="rId6" Type="http://schemas.openxmlformats.org/officeDocument/2006/relationships/tags" Target="../tags/tag867.xml"/><Relationship Id="rId5" Type="http://schemas.openxmlformats.org/officeDocument/2006/relationships/tags" Target="../tags/tag866.xml"/><Relationship Id="rId4" Type="http://schemas.openxmlformats.org/officeDocument/2006/relationships/tags" Target="../tags/tag865.xml"/><Relationship Id="rId9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871.xml"/><Relationship Id="rId7" Type="http://schemas.openxmlformats.org/officeDocument/2006/relationships/tags" Target="../tags/tag875.xml"/><Relationship Id="rId2" Type="http://schemas.openxmlformats.org/officeDocument/2006/relationships/tags" Target="../tags/tag870.xml"/><Relationship Id="rId1" Type="http://schemas.openxmlformats.org/officeDocument/2006/relationships/tags" Target="../tags/tag869.xml"/><Relationship Id="rId6" Type="http://schemas.openxmlformats.org/officeDocument/2006/relationships/tags" Target="../tags/tag874.xml"/><Relationship Id="rId5" Type="http://schemas.openxmlformats.org/officeDocument/2006/relationships/tags" Target="../tags/tag873.xml"/><Relationship Id="rId10" Type="http://schemas.openxmlformats.org/officeDocument/2006/relationships/image" Target="../media/image88.png"/><Relationship Id="rId4" Type="http://schemas.openxmlformats.org/officeDocument/2006/relationships/tags" Target="../tags/tag872.xml"/><Relationship Id="rId9" Type="http://schemas.openxmlformats.org/officeDocument/2006/relationships/notesSlide" Target="../notesSlides/notesSlide2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tags" Target="../tags/tag883.xml"/><Relationship Id="rId3" Type="http://schemas.openxmlformats.org/officeDocument/2006/relationships/tags" Target="../tags/tag878.xml"/><Relationship Id="rId7" Type="http://schemas.openxmlformats.org/officeDocument/2006/relationships/tags" Target="../tags/tag882.xml"/><Relationship Id="rId12" Type="http://schemas.openxmlformats.org/officeDocument/2006/relationships/image" Target="../media/image90.png"/><Relationship Id="rId2" Type="http://schemas.openxmlformats.org/officeDocument/2006/relationships/tags" Target="../tags/tag877.xml"/><Relationship Id="rId1" Type="http://schemas.openxmlformats.org/officeDocument/2006/relationships/tags" Target="../tags/tag876.xml"/><Relationship Id="rId6" Type="http://schemas.openxmlformats.org/officeDocument/2006/relationships/tags" Target="../tags/tag881.xml"/><Relationship Id="rId11" Type="http://schemas.openxmlformats.org/officeDocument/2006/relationships/image" Target="../media/image89.png"/><Relationship Id="rId5" Type="http://schemas.openxmlformats.org/officeDocument/2006/relationships/tags" Target="../tags/tag880.xml"/><Relationship Id="rId10" Type="http://schemas.openxmlformats.org/officeDocument/2006/relationships/notesSlide" Target="../notesSlides/notesSlide26.xml"/><Relationship Id="rId4" Type="http://schemas.openxmlformats.org/officeDocument/2006/relationships/tags" Target="../tags/tag879.xml"/><Relationship Id="rId9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886.xml"/><Relationship Id="rId7" Type="http://schemas.openxmlformats.org/officeDocument/2006/relationships/tags" Target="../tags/tag890.xml"/><Relationship Id="rId2" Type="http://schemas.openxmlformats.org/officeDocument/2006/relationships/tags" Target="../tags/tag885.xml"/><Relationship Id="rId1" Type="http://schemas.openxmlformats.org/officeDocument/2006/relationships/tags" Target="../tags/tag884.xml"/><Relationship Id="rId6" Type="http://schemas.openxmlformats.org/officeDocument/2006/relationships/tags" Target="../tags/tag889.xml"/><Relationship Id="rId11" Type="http://schemas.openxmlformats.org/officeDocument/2006/relationships/image" Target="../media/image92.jpeg"/><Relationship Id="rId5" Type="http://schemas.openxmlformats.org/officeDocument/2006/relationships/tags" Target="../tags/tag888.xml"/><Relationship Id="rId10" Type="http://schemas.openxmlformats.org/officeDocument/2006/relationships/image" Target="../media/image91.png"/><Relationship Id="rId4" Type="http://schemas.openxmlformats.org/officeDocument/2006/relationships/tags" Target="../tags/tag887.xml"/><Relationship Id="rId9" Type="http://schemas.openxmlformats.org/officeDocument/2006/relationships/notesSlide" Target="../notesSlides/notesSlide2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tags" Target="../tags/tag898.xml"/><Relationship Id="rId3" Type="http://schemas.openxmlformats.org/officeDocument/2006/relationships/tags" Target="../tags/tag893.xml"/><Relationship Id="rId7" Type="http://schemas.openxmlformats.org/officeDocument/2006/relationships/tags" Target="../tags/tag897.xml"/><Relationship Id="rId2" Type="http://schemas.openxmlformats.org/officeDocument/2006/relationships/tags" Target="../tags/tag892.xml"/><Relationship Id="rId1" Type="http://schemas.openxmlformats.org/officeDocument/2006/relationships/tags" Target="../tags/tag891.xml"/><Relationship Id="rId6" Type="http://schemas.openxmlformats.org/officeDocument/2006/relationships/tags" Target="../tags/tag896.xml"/><Relationship Id="rId11" Type="http://schemas.openxmlformats.org/officeDocument/2006/relationships/image" Target="../media/image93.png"/><Relationship Id="rId5" Type="http://schemas.openxmlformats.org/officeDocument/2006/relationships/tags" Target="../tags/tag895.xml"/><Relationship Id="rId10" Type="http://schemas.openxmlformats.org/officeDocument/2006/relationships/notesSlide" Target="../notesSlides/notesSlide28.xml"/><Relationship Id="rId4" Type="http://schemas.openxmlformats.org/officeDocument/2006/relationships/tags" Target="../tags/tag894.xml"/><Relationship Id="rId9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3" Type="http://schemas.openxmlformats.org/officeDocument/2006/relationships/tags" Target="../tags/tag90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00.xml"/><Relationship Id="rId1" Type="http://schemas.openxmlformats.org/officeDocument/2006/relationships/tags" Target="../tags/tag899.xml"/><Relationship Id="rId6" Type="http://schemas.openxmlformats.org/officeDocument/2006/relationships/tags" Target="../tags/tag904.xml"/><Relationship Id="rId5" Type="http://schemas.openxmlformats.org/officeDocument/2006/relationships/tags" Target="../tags/tag903.xml"/><Relationship Id="rId4" Type="http://schemas.openxmlformats.org/officeDocument/2006/relationships/tags" Target="../tags/tag90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9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90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06.xml"/><Relationship Id="rId1" Type="http://schemas.openxmlformats.org/officeDocument/2006/relationships/tags" Target="../tags/tag905.xml"/><Relationship Id="rId6" Type="http://schemas.openxmlformats.org/officeDocument/2006/relationships/tags" Target="../tags/tag910.xml"/><Relationship Id="rId5" Type="http://schemas.openxmlformats.org/officeDocument/2006/relationships/tags" Target="../tags/tag909.xml"/><Relationship Id="rId4" Type="http://schemas.openxmlformats.org/officeDocument/2006/relationships/tags" Target="../tags/tag908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tags" Target="../tags/tag918.xml"/><Relationship Id="rId3" Type="http://schemas.openxmlformats.org/officeDocument/2006/relationships/tags" Target="../tags/tag913.xml"/><Relationship Id="rId7" Type="http://schemas.openxmlformats.org/officeDocument/2006/relationships/tags" Target="../tags/tag917.xml"/><Relationship Id="rId12" Type="http://schemas.openxmlformats.org/officeDocument/2006/relationships/image" Target="../media/image96.jpeg"/><Relationship Id="rId2" Type="http://schemas.openxmlformats.org/officeDocument/2006/relationships/tags" Target="../tags/tag912.xml"/><Relationship Id="rId1" Type="http://schemas.openxmlformats.org/officeDocument/2006/relationships/tags" Target="../tags/tag911.xml"/><Relationship Id="rId6" Type="http://schemas.openxmlformats.org/officeDocument/2006/relationships/tags" Target="../tags/tag916.xml"/><Relationship Id="rId11" Type="http://schemas.openxmlformats.org/officeDocument/2006/relationships/image" Target="../media/image95.png"/><Relationship Id="rId5" Type="http://schemas.openxmlformats.org/officeDocument/2006/relationships/tags" Target="../tags/tag915.xml"/><Relationship Id="rId10" Type="http://schemas.openxmlformats.org/officeDocument/2006/relationships/notesSlide" Target="../notesSlides/notesSlide30.xml"/><Relationship Id="rId4" Type="http://schemas.openxmlformats.org/officeDocument/2006/relationships/tags" Target="../tags/tag914.xml"/><Relationship Id="rId9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921.xml"/><Relationship Id="rId7" Type="http://schemas.openxmlformats.org/officeDocument/2006/relationships/tags" Target="../tags/tag925.xml"/><Relationship Id="rId2" Type="http://schemas.openxmlformats.org/officeDocument/2006/relationships/tags" Target="../tags/tag920.xml"/><Relationship Id="rId1" Type="http://schemas.openxmlformats.org/officeDocument/2006/relationships/tags" Target="../tags/tag919.xml"/><Relationship Id="rId6" Type="http://schemas.openxmlformats.org/officeDocument/2006/relationships/tags" Target="../tags/tag924.xml"/><Relationship Id="rId5" Type="http://schemas.openxmlformats.org/officeDocument/2006/relationships/tags" Target="../tags/tag923.xml"/><Relationship Id="rId10" Type="http://schemas.openxmlformats.org/officeDocument/2006/relationships/image" Target="../media/image97.png"/><Relationship Id="rId4" Type="http://schemas.openxmlformats.org/officeDocument/2006/relationships/tags" Target="../tags/tag922.xml"/><Relationship Id="rId9" Type="http://schemas.openxmlformats.org/officeDocument/2006/relationships/hyperlink" Target="http://en.wikipedia.org/wiki/Image:LCD_subpixel_(en).png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92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27.xml"/><Relationship Id="rId1" Type="http://schemas.openxmlformats.org/officeDocument/2006/relationships/tags" Target="../tags/tag926.xml"/><Relationship Id="rId6" Type="http://schemas.openxmlformats.org/officeDocument/2006/relationships/tags" Target="../tags/tag931.xml"/><Relationship Id="rId5" Type="http://schemas.openxmlformats.org/officeDocument/2006/relationships/tags" Target="../tags/tag930.xml"/><Relationship Id="rId4" Type="http://schemas.openxmlformats.org/officeDocument/2006/relationships/tags" Target="../tags/tag9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image" Target="../media/image10.png"/><Relationship Id="rId5" Type="http://schemas.openxmlformats.org/officeDocument/2006/relationships/tags" Target="../tags/tag202.xml"/><Relationship Id="rId10" Type="http://schemas.openxmlformats.org/officeDocument/2006/relationships/image" Target="../media/image9.png"/><Relationship Id="rId4" Type="http://schemas.openxmlformats.org/officeDocument/2006/relationships/tags" Target="../tags/tag201.xml"/><Relationship Id="rId9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image" Target="../media/image12.png"/><Relationship Id="rId5" Type="http://schemas.openxmlformats.org/officeDocument/2006/relationships/tags" Target="../tags/tag210.xml"/><Relationship Id="rId10" Type="http://schemas.openxmlformats.org/officeDocument/2006/relationships/image" Target="../media/image11.png"/><Relationship Id="rId4" Type="http://schemas.openxmlformats.org/officeDocument/2006/relationships/tags" Target="../tags/tag209.xml"/><Relationship Id="rId9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image" Target="../media/image14.jpeg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image" Target="../media/image13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19.xml"/><Relationship Id="rId15" Type="http://schemas.openxmlformats.org/officeDocument/2006/relationships/image" Target="../media/image16.png"/><Relationship Id="rId10" Type="http://schemas.openxmlformats.org/officeDocument/2006/relationships/tags" Target="../tags/tag224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image" Target="../media/image18.jpeg"/><Relationship Id="rId5" Type="http://schemas.openxmlformats.org/officeDocument/2006/relationships/tags" Target="../tags/tag229.xml"/><Relationship Id="rId10" Type="http://schemas.openxmlformats.org/officeDocument/2006/relationships/image" Target="../media/image17.png"/><Relationship Id="rId4" Type="http://schemas.openxmlformats.org/officeDocument/2006/relationships/tags" Target="../tags/tag228.xml"/><Relationship Id="rId9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22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../media/image21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20.jpeg"/><Relationship Id="rId5" Type="http://schemas.openxmlformats.org/officeDocument/2006/relationships/tags" Target="../tags/tag257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56.xml"/><Relationship Id="rId9" Type="http://schemas.openxmlformats.org/officeDocument/2006/relationships/tags" Target="../tags/tag2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image" Target="../media/image24.png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image" Target="../media/image23.wmf"/><Relationship Id="rId2" Type="http://schemas.openxmlformats.org/officeDocument/2006/relationships/tags" Target="../tags/tag274.xml"/><Relationship Id="rId1" Type="http://schemas.openxmlformats.org/officeDocument/2006/relationships/vmlDrawing" Target="../drawings/vmlDrawing1.vml"/><Relationship Id="rId6" Type="http://schemas.openxmlformats.org/officeDocument/2006/relationships/tags" Target="../tags/tag278.xml"/><Relationship Id="rId11" Type="http://schemas.openxmlformats.org/officeDocument/2006/relationships/oleObject" Target="../embeddings/oleObject1.bin"/><Relationship Id="rId5" Type="http://schemas.openxmlformats.org/officeDocument/2006/relationships/tags" Target="../tags/tag277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76.xml"/><Relationship Id="rId9" Type="http://schemas.openxmlformats.org/officeDocument/2006/relationships/tags" Target="../tags/tag2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8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13" Type="http://schemas.openxmlformats.org/officeDocument/2006/relationships/tags" Target="../tags/tag300.xml"/><Relationship Id="rId18" Type="http://schemas.openxmlformats.org/officeDocument/2006/relationships/tags" Target="../tags/tag305.xml"/><Relationship Id="rId26" Type="http://schemas.openxmlformats.org/officeDocument/2006/relationships/tags" Target="../tags/tag313.xml"/><Relationship Id="rId3" Type="http://schemas.openxmlformats.org/officeDocument/2006/relationships/tags" Target="../tags/tag290.xml"/><Relationship Id="rId21" Type="http://schemas.openxmlformats.org/officeDocument/2006/relationships/tags" Target="../tags/tag308.xml"/><Relationship Id="rId34" Type="http://schemas.openxmlformats.org/officeDocument/2006/relationships/image" Target="../media/image27.wmf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tags" Target="../tags/tag304.xml"/><Relationship Id="rId25" Type="http://schemas.openxmlformats.org/officeDocument/2006/relationships/tags" Target="../tags/tag312.xml"/><Relationship Id="rId33" Type="http://schemas.openxmlformats.org/officeDocument/2006/relationships/image" Target="../media/image26.gif"/><Relationship Id="rId38" Type="http://schemas.openxmlformats.org/officeDocument/2006/relationships/image" Target="../media/image31.png"/><Relationship Id="rId2" Type="http://schemas.openxmlformats.org/officeDocument/2006/relationships/tags" Target="../tags/tag289.xml"/><Relationship Id="rId16" Type="http://schemas.openxmlformats.org/officeDocument/2006/relationships/tags" Target="../tags/tag303.xml"/><Relationship Id="rId20" Type="http://schemas.openxmlformats.org/officeDocument/2006/relationships/tags" Target="../tags/tag307.xml"/><Relationship Id="rId29" Type="http://schemas.openxmlformats.org/officeDocument/2006/relationships/tags" Target="../tags/tag316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tags" Target="../tags/tag311.xml"/><Relationship Id="rId32" Type="http://schemas.openxmlformats.org/officeDocument/2006/relationships/image" Target="../media/image25.png"/><Relationship Id="rId37" Type="http://schemas.openxmlformats.org/officeDocument/2006/relationships/image" Target="../media/image30.wmf"/><Relationship Id="rId5" Type="http://schemas.openxmlformats.org/officeDocument/2006/relationships/tags" Target="../tags/tag292.xml"/><Relationship Id="rId15" Type="http://schemas.openxmlformats.org/officeDocument/2006/relationships/tags" Target="../tags/tag302.xml"/><Relationship Id="rId23" Type="http://schemas.openxmlformats.org/officeDocument/2006/relationships/tags" Target="../tags/tag310.xml"/><Relationship Id="rId28" Type="http://schemas.openxmlformats.org/officeDocument/2006/relationships/tags" Target="../tags/tag315.xml"/><Relationship Id="rId36" Type="http://schemas.openxmlformats.org/officeDocument/2006/relationships/image" Target="../media/image29.wmf"/><Relationship Id="rId10" Type="http://schemas.openxmlformats.org/officeDocument/2006/relationships/tags" Target="../tags/tag297.xml"/><Relationship Id="rId19" Type="http://schemas.openxmlformats.org/officeDocument/2006/relationships/tags" Target="../tags/tag306.xml"/><Relationship Id="rId31" Type="http://schemas.openxmlformats.org/officeDocument/2006/relationships/slideLayout" Target="../slideLayouts/slideLayout3.xml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tags" Target="../tags/tag309.xml"/><Relationship Id="rId27" Type="http://schemas.openxmlformats.org/officeDocument/2006/relationships/tags" Target="../tags/tag314.xml"/><Relationship Id="rId30" Type="http://schemas.openxmlformats.org/officeDocument/2006/relationships/tags" Target="../tags/tag317.xml"/><Relationship Id="rId35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11" Type="http://schemas.openxmlformats.org/officeDocument/2006/relationships/image" Target="../media/image32.png"/><Relationship Id="rId5" Type="http://schemas.openxmlformats.org/officeDocument/2006/relationships/tags" Target="../tags/tag32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28.xml"/><Relationship Id="rId9" Type="http://schemas.openxmlformats.org/officeDocument/2006/relationships/tags" Target="../tags/tag3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3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66.xml"/><Relationship Id="rId7" Type="http://schemas.openxmlformats.org/officeDocument/2006/relationships/tags" Target="../tags/tag370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78.xml"/><Relationship Id="rId3" Type="http://schemas.openxmlformats.org/officeDocument/2006/relationships/tags" Target="../tags/tag373.xml"/><Relationship Id="rId7" Type="http://schemas.openxmlformats.org/officeDocument/2006/relationships/tags" Target="../tags/tag377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74.xml"/><Relationship Id="rId9" Type="http://schemas.openxmlformats.org/officeDocument/2006/relationships/tags" Target="../tags/tag37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13" Type="http://schemas.openxmlformats.org/officeDocument/2006/relationships/image" Target="../media/image37.png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12" Type="http://schemas.openxmlformats.org/officeDocument/2006/relationships/image" Target="../media/image36.png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image" Target="../media/image35.png"/><Relationship Id="rId5" Type="http://schemas.openxmlformats.org/officeDocument/2006/relationships/tags" Target="../tags/tag39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90.xml"/><Relationship Id="rId9" Type="http://schemas.openxmlformats.org/officeDocument/2006/relationships/tags" Target="../tags/tag39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9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0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1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tags" Target="../tags/tag4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2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2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tags" Target="../tags/tag431.xml"/><Relationship Id="rId5" Type="http://schemas.openxmlformats.org/officeDocument/2006/relationships/tags" Target="../tags/tag430.xml"/><Relationship Id="rId4" Type="http://schemas.openxmlformats.org/officeDocument/2006/relationships/tags" Target="../tags/tag4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44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5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5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6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47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5" Type="http://schemas.openxmlformats.org/officeDocument/2006/relationships/tags" Target="../tags/tag472.xml"/><Relationship Id="rId4" Type="http://schemas.openxmlformats.org/officeDocument/2006/relationships/tags" Target="../tags/tag47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13" Type="http://schemas.openxmlformats.org/officeDocument/2006/relationships/tags" Target="../tags/tag486.xml"/><Relationship Id="rId18" Type="http://schemas.openxmlformats.org/officeDocument/2006/relationships/tags" Target="../tags/tag491.xml"/><Relationship Id="rId26" Type="http://schemas.openxmlformats.org/officeDocument/2006/relationships/tags" Target="../tags/tag499.xml"/><Relationship Id="rId3" Type="http://schemas.openxmlformats.org/officeDocument/2006/relationships/tags" Target="../tags/tag476.xml"/><Relationship Id="rId21" Type="http://schemas.openxmlformats.org/officeDocument/2006/relationships/tags" Target="../tags/tag494.xml"/><Relationship Id="rId34" Type="http://schemas.openxmlformats.org/officeDocument/2006/relationships/tags" Target="../tags/tag507.xml"/><Relationship Id="rId7" Type="http://schemas.openxmlformats.org/officeDocument/2006/relationships/tags" Target="../tags/tag480.xml"/><Relationship Id="rId12" Type="http://schemas.openxmlformats.org/officeDocument/2006/relationships/tags" Target="../tags/tag485.xml"/><Relationship Id="rId17" Type="http://schemas.openxmlformats.org/officeDocument/2006/relationships/tags" Target="../tags/tag490.xml"/><Relationship Id="rId25" Type="http://schemas.openxmlformats.org/officeDocument/2006/relationships/tags" Target="../tags/tag498.xml"/><Relationship Id="rId33" Type="http://schemas.openxmlformats.org/officeDocument/2006/relationships/tags" Target="../tags/tag506.xml"/><Relationship Id="rId2" Type="http://schemas.openxmlformats.org/officeDocument/2006/relationships/tags" Target="../tags/tag475.xml"/><Relationship Id="rId16" Type="http://schemas.openxmlformats.org/officeDocument/2006/relationships/tags" Target="../tags/tag489.xml"/><Relationship Id="rId20" Type="http://schemas.openxmlformats.org/officeDocument/2006/relationships/tags" Target="../tags/tag493.xml"/><Relationship Id="rId29" Type="http://schemas.openxmlformats.org/officeDocument/2006/relationships/tags" Target="../tags/tag502.xml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tags" Target="../tags/tag484.xml"/><Relationship Id="rId24" Type="http://schemas.openxmlformats.org/officeDocument/2006/relationships/tags" Target="../tags/tag497.xml"/><Relationship Id="rId32" Type="http://schemas.openxmlformats.org/officeDocument/2006/relationships/tags" Target="../tags/tag505.xml"/><Relationship Id="rId5" Type="http://schemas.openxmlformats.org/officeDocument/2006/relationships/tags" Target="../tags/tag478.xml"/><Relationship Id="rId15" Type="http://schemas.openxmlformats.org/officeDocument/2006/relationships/tags" Target="../tags/tag488.xml"/><Relationship Id="rId23" Type="http://schemas.openxmlformats.org/officeDocument/2006/relationships/tags" Target="../tags/tag496.xml"/><Relationship Id="rId28" Type="http://schemas.openxmlformats.org/officeDocument/2006/relationships/tags" Target="../tags/tag501.xml"/><Relationship Id="rId10" Type="http://schemas.openxmlformats.org/officeDocument/2006/relationships/tags" Target="../tags/tag483.xml"/><Relationship Id="rId19" Type="http://schemas.openxmlformats.org/officeDocument/2006/relationships/tags" Target="../tags/tag492.xml"/><Relationship Id="rId31" Type="http://schemas.openxmlformats.org/officeDocument/2006/relationships/tags" Target="../tags/tag504.xml"/><Relationship Id="rId4" Type="http://schemas.openxmlformats.org/officeDocument/2006/relationships/tags" Target="../tags/tag477.xml"/><Relationship Id="rId9" Type="http://schemas.openxmlformats.org/officeDocument/2006/relationships/tags" Target="../tags/tag482.xml"/><Relationship Id="rId14" Type="http://schemas.openxmlformats.org/officeDocument/2006/relationships/tags" Target="../tags/tag487.xml"/><Relationship Id="rId22" Type="http://schemas.openxmlformats.org/officeDocument/2006/relationships/tags" Target="../tags/tag495.xml"/><Relationship Id="rId27" Type="http://schemas.openxmlformats.org/officeDocument/2006/relationships/tags" Target="../tags/tag500.xml"/><Relationship Id="rId30" Type="http://schemas.openxmlformats.org/officeDocument/2006/relationships/tags" Target="../tags/tag503.xml"/><Relationship Id="rId35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51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6" Type="http://schemas.openxmlformats.org/officeDocument/2006/relationships/tags" Target="../tags/tag513.xml"/><Relationship Id="rId5" Type="http://schemas.openxmlformats.org/officeDocument/2006/relationships/tags" Target="../tags/tag512.xml"/><Relationship Id="rId4" Type="http://schemas.openxmlformats.org/officeDocument/2006/relationships/tags" Target="../tags/tag5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1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15.xml"/><Relationship Id="rId1" Type="http://schemas.openxmlformats.org/officeDocument/2006/relationships/tags" Target="../tags/tag514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tags" Target="../tags/tag51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2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21.xml"/><Relationship Id="rId1" Type="http://schemas.openxmlformats.org/officeDocument/2006/relationships/tags" Target="../tags/tag520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28.xml"/><Relationship Id="rId7" Type="http://schemas.openxmlformats.org/officeDocument/2006/relationships/tags" Target="../tags/tag532.xml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Relationship Id="rId9" Type="http://schemas.openxmlformats.org/officeDocument/2006/relationships/image" Target="../media/image41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35.xml"/><Relationship Id="rId7" Type="http://schemas.openxmlformats.org/officeDocument/2006/relationships/tags" Target="../tags/tag539.xml"/><Relationship Id="rId2" Type="http://schemas.openxmlformats.org/officeDocument/2006/relationships/tags" Target="../tags/tag534.xml"/><Relationship Id="rId1" Type="http://schemas.openxmlformats.org/officeDocument/2006/relationships/tags" Target="../tags/tag533.xml"/><Relationship Id="rId6" Type="http://schemas.openxmlformats.org/officeDocument/2006/relationships/tags" Target="../tags/tag538.xml"/><Relationship Id="rId5" Type="http://schemas.openxmlformats.org/officeDocument/2006/relationships/tags" Target="../tags/tag537.xml"/><Relationship Id="rId4" Type="http://schemas.openxmlformats.org/officeDocument/2006/relationships/tags" Target="../tags/tag536.xml"/><Relationship Id="rId9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42.xml"/><Relationship Id="rId7" Type="http://schemas.openxmlformats.org/officeDocument/2006/relationships/tags" Target="../tags/tag546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9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54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55.xml"/><Relationship Id="rId7" Type="http://schemas.openxmlformats.org/officeDocument/2006/relationships/tags" Target="../tags/tag559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9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56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6" Type="http://schemas.openxmlformats.org/officeDocument/2006/relationships/tags" Target="../tags/tag565.xml"/><Relationship Id="rId5" Type="http://schemas.openxmlformats.org/officeDocument/2006/relationships/tags" Target="../tags/tag564.xml"/><Relationship Id="rId4" Type="http://schemas.openxmlformats.org/officeDocument/2006/relationships/tags" Target="../tags/tag56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56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67.xml"/><Relationship Id="rId1" Type="http://schemas.openxmlformats.org/officeDocument/2006/relationships/tags" Target="../tags/tag566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9" Type="http://schemas.openxmlformats.org/officeDocument/2006/relationships/hyperlink" Target="file:///C:\..\fag0304\TK102\Oslo\Stavanger\F03\Tek100bilder2.ppt#-1,9,CD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74.xml"/><Relationship Id="rId7" Type="http://schemas.openxmlformats.org/officeDocument/2006/relationships/tags" Target="../tags/tag578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6" Type="http://schemas.openxmlformats.org/officeDocument/2006/relationships/tags" Target="../tags/tag577.xml"/><Relationship Id="rId11" Type="http://schemas.openxmlformats.org/officeDocument/2006/relationships/image" Target="../media/image46.png"/><Relationship Id="rId5" Type="http://schemas.openxmlformats.org/officeDocument/2006/relationships/tags" Target="../tags/tag576.xml"/><Relationship Id="rId10" Type="http://schemas.openxmlformats.org/officeDocument/2006/relationships/image" Target="../media/image45.png"/><Relationship Id="rId4" Type="http://schemas.openxmlformats.org/officeDocument/2006/relationships/tags" Target="../tags/tag575.xml"/><Relationship Id="rId9" Type="http://schemas.openxmlformats.org/officeDocument/2006/relationships/notesSlide" Target="../notesSlides/notesSlide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81.xml"/><Relationship Id="rId7" Type="http://schemas.openxmlformats.org/officeDocument/2006/relationships/tags" Target="../tags/tag585.xml"/><Relationship Id="rId2" Type="http://schemas.openxmlformats.org/officeDocument/2006/relationships/tags" Target="../tags/tag580.xml"/><Relationship Id="rId1" Type="http://schemas.openxmlformats.org/officeDocument/2006/relationships/tags" Target="../tags/tag579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10" Type="http://schemas.openxmlformats.org/officeDocument/2006/relationships/image" Target="../media/image47.png"/><Relationship Id="rId4" Type="http://schemas.openxmlformats.org/officeDocument/2006/relationships/tags" Target="../tags/tag582.xml"/><Relationship Id="rId9" Type="http://schemas.openxmlformats.org/officeDocument/2006/relationships/notesSlide" Target="../notesSlides/notesSlide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58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5" Type="http://schemas.openxmlformats.org/officeDocument/2006/relationships/tags" Target="../tags/tag590.xml"/><Relationship Id="rId4" Type="http://schemas.openxmlformats.org/officeDocument/2006/relationships/tags" Target="../tags/tag58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5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3.png"/><Relationship Id="rId5" Type="http://schemas.openxmlformats.org/officeDocument/2006/relationships/tags" Target="../tags/tag12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59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93.xml"/><Relationship Id="rId1" Type="http://schemas.openxmlformats.org/officeDocument/2006/relationships/tags" Target="../tags/tag592.xml"/><Relationship Id="rId6" Type="http://schemas.openxmlformats.org/officeDocument/2006/relationships/tags" Target="../tags/tag597.xml"/><Relationship Id="rId5" Type="http://schemas.openxmlformats.org/officeDocument/2006/relationships/tags" Target="../tags/tag596.xml"/><Relationship Id="rId4" Type="http://schemas.openxmlformats.org/officeDocument/2006/relationships/tags" Target="../tags/tag595.xml"/><Relationship Id="rId9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60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6" Type="http://schemas.openxmlformats.org/officeDocument/2006/relationships/tags" Target="../tags/tag603.xml"/><Relationship Id="rId5" Type="http://schemas.openxmlformats.org/officeDocument/2006/relationships/tags" Target="../tags/tag602.xml"/><Relationship Id="rId4" Type="http://schemas.openxmlformats.org/officeDocument/2006/relationships/tags" Target="../tags/tag60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tags" Target="../tags/tag60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05.xml"/><Relationship Id="rId1" Type="http://schemas.openxmlformats.org/officeDocument/2006/relationships/tags" Target="../tags/tag604.xml"/><Relationship Id="rId6" Type="http://schemas.openxmlformats.org/officeDocument/2006/relationships/tags" Target="../tags/tag609.xml"/><Relationship Id="rId5" Type="http://schemas.openxmlformats.org/officeDocument/2006/relationships/tags" Target="../tags/tag608.xml"/><Relationship Id="rId4" Type="http://schemas.openxmlformats.org/officeDocument/2006/relationships/tags" Target="../tags/tag60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61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9" Type="http://schemas.openxmlformats.org/officeDocument/2006/relationships/image" Target="../media/image51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61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6" Type="http://schemas.openxmlformats.org/officeDocument/2006/relationships/tags" Target="../tags/tag621.xml"/><Relationship Id="rId5" Type="http://schemas.openxmlformats.org/officeDocument/2006/relationships/tags" Target="../tags/tag620.xml"/><Relationship Id="rId4" Type="http://schemas.openxmlformats.org/officeDocument/2006/relationships/tags" Target="../tags/tag61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629.xml"/><Relationship Id="rId3" Type="http://schemas.openxmlformats.org/officeDocument/2006/relationships/tags" Target="../tags/tag624.xml"/><Relationship Id="rId7" Type="http://schemas.openxmlformats.org/officeDocument/2006/relationships/tags" Target="../tags/tag628.xml"/><Relationship Id="rId12" Type="http://schemas.openxmlformats.org/officeDocument/2006/relationships/image" Target="../media/image53.png"/><Relationship Id="rId2" Type="http://schemas.openxmlformats.org/officeDocument/2006/relationships/tags" Target="../tags/tag623.xml"/><Relationship Id="rId1" Type="http://schemas.openxmlformats.org/officeDocument/2006/relationships/tags" Target="../tags/tag622.xml"/><Relationship Id="rId6" Type="http://schemas.openxmlformats.org/officeDocument/2006/relationships/tags" Target="../tags/tag627.xml"/><Relationship Id="rId11" Type="http://schemas.openxmlformats.org/officeDocument/2006/relationships/image" Target="../media/image52.jpeg"/><Relationship Id="rId5" Type="http://schemas.openxmlformats.org/officeDocument/2006/relationships/tags" Target="../tags/tag626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625.xml"/><Relationship Id="rId9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637.xml"/><Relationship Id="rId13" Type="http://schemas.openxmlformats.org/officeDocument/2006/relationships/image" Target="../media/image55.jpeg"/><Relationship Id="rId3" Type="http://schemas.openxmlformats.org/officeDocument/2006/relationships/tags" Target="../tags/tag632.xml"/><Relationship Id="rId7" Type="http://schemas.openxmlformats.org/officeDocument/2006/relationships/tags" Target="../tags/tag636.xml"/><Relationship Id="rId12" Type="http://schemas.openxmlformats.org/officeDocument/2006/relationships/image" Target="../media/image54.jpeg"/><Relationship Id="rId2" Type="http://schemas.openxmlformats.org/officeDocument/2006/relationships/tags" Target="../tags/tag631.xml"/><Relationship Id="rId1" Type="http://schemas.openxmlformats.org/officeDocument/2006/relationships/tags" Target="../tags/tag630.xml"/><Relationship Id="rId6" Type="http://schemas.openxmlformats.org/officeDocument/2006/relationships/tags" Target="../tags/tag635.xml"/><Relationship Id="rId11" Type="http://schemas.openxmlformats.org/officeDocument/2006/relationships/audio" Target="../media/audio1.wav"/><Relationship Id="rId5" Type="http://schemas.openxmlformats.org/officeDocument/2006/relationships/tags" Target="../tags/tag634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633.xml"/><Relationship Id="rId9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645.xml"/><Relationship Id="rId13" Type="http://schemas.openxmlformats.org/officeDocument/2006/relationships/image" Target="../media/image56.jpeg"/><Relationship Id="rId3" Type="http://schemas.openxmlformats.org/officeDocument/2006/relationships/tags" Target="../tags/tag640.xml"/><Relationship Id="rId7" Type="http://schemas.openxmlformats.org/officeDocument/2006/relationships/tags" Target="../tags/tag644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639.xml"/><Relationship Id="rId1" Type="http://schemas.openxmlformats.org/officeDocument/2006/relationships/tags" Target="../tags/tag638.xml"/><Relationship Id="rId6" Type="http://schemas.openxmlformats.org/officeDocument/2006/relationships/tags" Target="../tags/tag643.xml"/><Relationship Id="rId11" Type="http://schemas.openxmlformats.org/officeDocument/2006/relationships/slideLayout" Target="../slideLayouts/slideLayout15.xml"/><Relationship Id="rId5" Type="http://schemas.openxmlformats.org/officeDocument/2006/relationships/tags" Target="../tags/tag642.xml"/><Relationship Id="rId15" Type="http://schemas.openxmlformats.org/officeDocument/2006/relationships/image" Target="../media/image58.png"/><Relationship Id="rId10" Type="http://schemas.openxmlformats.org/officeDocument/2006/relationships/tags" Target="../tags/tag647.xml"/><Relationship Id="rId4" Type="http://schemas.openxmlformats.org/officeDocument/2006/relationships/tags" Target="../tags/tag641.xml"/><Relationship Id="rId9" Type="http://schemas.openxmlformats.org/officeDocument/2006/relationships/tags" Target="../tags/tag646.xml"/><Relationship Id="rId14" Type="http://schemas.openxmlformats.org/officeDocument/2006/relationships/image" Target="../media/image57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655.xml"/><Relationship Id="rId13" Type="http://schemas.openxmlformats.org/officeDocument/2006/relationships/tags" Target="../tags/tag660.xml"/><Relationship Id="rId18" Type="http://schemas.openxmlformats.org/officeDocument/2006/relationships/tags" Target="../tags/tag665.xml"/><Relationship Id="rId26" Type="http://schemas.openxmlformats.org/officeDocument/2006/relationships/tags" Target="../tags/tag673.xml"/><Relationship Id="rId3" Type="http://schemas.openxmlformats.org/officeDocument/2006/relationships/tags" Target="../tags/tag650.xml"/><Relationship Id="rId21" Type="http://schemas.openxmlformats.org/officeDocument/2006/relationships/tags" Target="../tags/tag668.xml"/><Relationship Id="rId7" Type="http://schemas.openxmlformats.org/officeDocument/2006/relationships/tags" Target="../tags/tag654.xml"/><Relationship Id="rId12" Type="http://schemas.openxmlformats.org/officeDocument/2006/relationships/tags" Target="../tags/tag659.xml"/><Relationship Id="rId17" Type="http://schemas.openxmlformats.org/officeDocument/2006/relationships/tags" Target="../tags/tag664.xml"/><Relationship Id="rId25" Type="http://schemas.openxmlformats.org/officeDocument/2006/relationships/tags" Target="../tags/tag672.xml"/><Relationship Id="rId2" Type="http://schemas.openxmlformats.org/officeDocument/2006/relationships/tags" Target="../tags/tag649.xml"/><Relationship Id="rId16" Type="http://schemas.openxmlformats.org/officeDocument/2006/relationships/tags" Target="../tags/tag663.xml"/><Relationship Id="rId20" Type="http://schemas.openxmlformats.org/officeDocument/2006/relationships/tags" Target="../tags/tag667.xml"/><Relationship Id="rId1" Type="http://schemas.openxmlformats.org/officeDocument/2006/relationships/tags" Target="../tags/tag648.xml"/><Relationship Id="rId6" Type="http://schemas.openxmlformats.org/officeDocument/2006/relationships/tags" Target="../tags/tag653.xml"/><Relationship Id="rId11" Type="http://schemas.openxmlformats.org/officeDocument/2006/relationships/tags" Target="../tags/tag658.xml"/><Relationship Id="rId24" Type="http://schemas.openxmlformats.org/officeDocument/2006/relationships/tags" Target="../tags/tag671.xml"/><Relationship Id="rId5" Type="http://schemas.openxmlformats.org/officeDocument/2006/relationships/tags" Target="../tags/tag652.xml"/><Relationship Id="rId15" Type="http://schemas.openxmlformats.org/officeDocument/2006/relationships/tags" Target="../tags/tag662.xml"/><Relationship Id="rId23" Type="http://schemas.openxmlformats.org/officeDocument/2006/relationships/tags" Target="../tags/tag670.xml"/><Relationship Id="rId28" Type="http://schemas.openxmlformats.org/officeDocument/2006/relationships/notesSlide" Target="../notesSlides/notesSlide14.xml"/><Relationship Id="rId10" Type="http://schemas.openxmlformats.org/officeDocument/2006/relationships/tags" Target="../tags/tag657.xml"/><Relationship Id="rId19" Type="http://schemas.openxmlformats.org/officeDocument/2006/relationships/tags" Target="../tags/tag666.xml"/><Relationship Id="rId4" Type="http://schemas.openxmlformats.org/officeDocument/2006/relationships/tags" Target="../tags/tag651.xml"/><Relationship Id="rId9" Type="http://schemas.openxmlformats.org/officeDocument/2006/relationships/tags" Target="../tags/tag656.xml"/><Relationship Id="rId14" Type="http://schemas.openxmlformats.org/officeDocument/2006/relationships/tags" Target="../tags/tag661.xml"/><Relationship Id="rId22" Type="http://schemas.openxmlformats.org/officeDocument/2006/relationships/tags" Target="../tags/tag669.xml"/><Relationship Id="rId27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67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75.xml"/><Relationship Id="rId1" Type="http://schemas.openxmlformats.org/officeDocument/2006/relationships/tags" Target="../tags/tag674.xml"/><Relationship Id="rId6" Type="http://schemas.openxmlformats.org/officeDocument/2006/relationships/tags" Target="../tags/tag679.xml"/><Relationship Id="rId5" Type="http://schemas.openxmlformats.org/officeDocument/2006/relationships/tags" Target="../tags/tag678.xml"/><Relationship Id="rId4" Type="http://schemas.openxmlformats.org/officeDocument/2006/relationships/tags" Target="../tags/tag6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682.xml"/><Relationship Id="rId7" Type="http://schemas.openxmlformats.org/officeDocument/2006/relationships/tags" Target="../tags/tag686.xml"/><Relationship Id="rId2" Type="http://schemas.openxmlformats.org/officeDocument/2006/relationships/tags" Target="../tags/tag681.xml"/><Relationship Id="rId1" Type="http://schemas.openxmlformats.org/officeDocument/2006/relationships/tags" Target="../tags/tag680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10" Type="http://schemas.openxmlformats.org/officeDocument/2006/relationships/image" Target="../media/image59.png"/><Relationship Id="rId4" Type="http://schemas.openxmlformats.org/officeDocument/2006/relationships/tags" Target="../tags/tag683.xml"/><Relationship Id="rId9" Type="http://schemas.openxmlformats.org/officeDocument/2006/relationships/notesSlide" Target="../notesSlides/notesSlide1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689.xml"/><Relationship Id="rId7" Type="http://schemas.openxmlformats.org/officeDocument/2006/relationships/tags" Target="../tags/tag693.xml"/><Relationship Id="rId2" Type="http://schemas.openxmlformats.org/officeDocument/2006/relationships/tags" Target="../tags/tag688.xml"/><Relationship Id="rId1" Type="http://schemas.openxmlformats.org/officeDocument/2006/relationships/tags" Target="../tags/tag687.xml"/><Relationship Id="rId6" Type="http://schemas.openxmlformats.org/officeDocument/2006/relationships/tags" Target="../tags/tag692.xml"/><Relationship Id="rId5" Type="http://schemas.openxmlformats.org/officeDocument/2006/relationships/tags" Target="../tags/tag691.xml"/><Relationship Id="rId10" Type="http://schemas.openxmlformats.org/officeDocument/2006/relationships/image" Target="../media/image60.png"/><Relationship Id="rId4" Type="http://schemas.openxmlformats.org/officeDocument/2006/relationships/tags" Target="../tags/tag690.xml"/><Relationship Id="rId9" Type="http://schemas.openxmlformats.org/officeDocument/2006/relationships/notesSlide" Target="../notesSlides/notesSlide1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69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6" Type="http://schemas.openxmlformats.org/officeDocument/2006/relationships/tags" Target="../tags/tag699.xml"/><Relationship Id="rId5" Type="http://schemas.openxmlformats.org/officeDocument/2006/relationships/tags" Target="../tags/tag698.xml"/><Relationship Id="rId4" Type="http://schemas.openxmlformats.org/officeDocument/2006/relationships/tags" Target="../tags/tag69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70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01.xml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5" Type="http://schemas.openxmlformats.org/officeDocument/2006/relationships/tags" Target="../tags/tag704.xml"/><Relationship Id="rId4" Type="http://schemas.openxmlformats.org/officeDocument/2006/relationships/tags" Target="../tags/tag70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713.xml"/><Relationship Id="rId3" Type="http://schemas.openxmlformats.org/officeDocument/2006/relationships/tags" Target="../tags/tag708.xml"/><Relationship Id="rId7" Type="http://schemas.openxmlformats.org/officeDocument/2006/relationships/tags" Target="../tags/tag712.xml"/><Relationship Id="rId12" Type="http://schemas.openxmlformats.org/officeDocument/2006/relationships/notesSlide" Target="../notesSlides/notesSlide19.xml"/><Relationship Id="rId2" Type="http://schemas.openxmlformats.org/officeDocument/2006/relationships/tags" Target="../tags/tag707.xml"/><Relationship Id="rId1" Type="http://schemas.openxmlformats.org/officeDocument/2006/relationships/tags" Target="../tags/tag706.xml"/><Relationship Id="rId6" Type="http://schemas.openxmlformats.org/officeDocument/2006/relationships/tags" Target="../tags/tag71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710.xml"/><Relationship Id="rId10" Type="http://schemas.openxmlformats.org/officeDocument/2006/relationships/tags" Target="../tags/tag715.xml"/><Relationship Id="rId4" Type="http://schemas.openxmlformats.org/officeDocument/2006/relationships/tags" Target="../tags/tag709.xml"/><Relationship Id="rId9" Type="http://schemas.openxmlformats.org/officeDocument/2006/relationships/tags" Target="../tags/tag7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718.xml"/><Relationship Id="rId7" Type="http://schemas.openxmlformats.org/officeDocument/2006/relationships/tags" Target="../tags/tag722.xml"/><Relationship Id="rId2" Type="http://schemas.openxmlformats.org/officeDocument/2006/relationships/tags" Target="../tags/tag717.xml"/><Relationship Id="rId1" Type="http://schemas.openxmlformats.org/officeDocument/2006/relationships/tags" Target="../tags/tag716.xml"/><Relationship Id="rId6" Type="http://schemas.openxmlformats.org/officeDocument/2006/relationships/tags" Target="../tags/tag721.xml"/><Relationship Id="rId5" Type="http://schemas.openxmlformats.org/officeDocument/2006/relationships/tags" Target="../tags/tag720.xml"/><Relationship Id="rId4" Type="http://schemas.openxmlformats.org/officeDocument/2006/relationships/tags" Target="../tags/tag719.xml"/><Relationship Id="rId9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730.xml"/><Relationship Id="rId3" Type="http://schemas.openxmlformats.org/officeDocument/2006/relationships/tags" Target="../tags/tag725.xml"/><Relationship Id="rId7" Type="http://schemas.openxmlformats.org/officeDocument/2006/relationships/tags" Target="../tags/tag729.xm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6" Type="http://schemas.openxmlformats.org/officeDocument/2006/relationships/tags" Target="../tags/tag728.xml"/><Relationship Id="rId5" Type="http://schemas.openxmlformats.org/officeDocument/2006/relationships/tags" Target="../tags/tag727.xml"/><Relationship Id="rId10" Type="http://schemas.openxmlformats.org/officeDocument/2006/relationships/image" Target="../media/image62.png"/><Relationship Id="rId4" Type="http://schemas.openxmlformats.org/officeDocument/2006/relationships/tags" Target="../tags/tag726.xml"/><Relationship Id="rId9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738.xml"/><Relationship Id="rId3" Type="http://schemas.openxmlformats.org/officeDocument/2006/relationships/tags" Target="../tags/tag733.xml"/><Relationship Id="rId7" Type="http://schemas.openxmlformats.org/officeDocument/2006/relationships/tags" Target="../tags/tag737.xml"/><Relationship Id="rId2" Type="http://schemas.openxmlformats.org/officeDocument/2006/relationships/tags" Target="../tags/tag732.xml"/><Relationship Id="rId1" Type="http://schemas.openxmlformats.org/officeDocument/2006/relationships/tags" Target="../tags/tag731.xml"/><Relationship Id="rId6" Type="http://schemas.openxmlformats.org/officeDocument/2006/relationships/tags" Target="../tags/tag736.xml"/><Relationship Id="rId5" Type="http://schemas.openxmlformats.org/officeDocument/2006/relationships/tags" Target="../tags/tag735.xml"/><Relationship Id="rId10" Type="http://schemas.openxmlformats.org/officeDocument/2006/relationships/image" Target="../media/image63.png"/><Relationship Id="rId4" Type="http://schemas.openxmlformats.org/officeDocument/2006/relationships/tags" Target="../tags/tag734.xml"/><Relationship Id="rId9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741.xml"/><Relationship Id="rId7" Type="http://schemas.openxmlformats.org/officeDocument/2006/relationships/tags" Target="../tags/tag745.xml"/><Relationship Id="rId2" Type="http://schemas.openxmlformats.org/officeDocument/2006/relationships/tags" Target="../tags/tag740.xml"/><Relationship Id="rId1" Type="http://schemas.openxmlformats.org/officeDocument/2006/relationships/tags" Target="../tags/tag739.xml"/><Relationship Id="rId6" Type="http://schemas.openxmlformats.org/officeDocument/2006/relationships/tags" Target="../tags/tag744.xml"/><Relationship Id="rId5" Type="http://schemas.openxmlformats.org/officeDocument/2006/relationships/tags" Target="../tags/tag743.xml"/><Relationship Id="rId4" Type="http://schemas.openxmlformats.org/officeDocument/2006/relationships/tags" Target="../tags/tag742.xml"/><Relationship Id="rId9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753.xml"/><Relationship Id="rId13" Type="http://schemas.openxmlformats.org/officeDocument/2006/relationships/image" Target="../media/image67.png"/><Relationship Id="rId3" Type="http://schemas.openxmlformats.org/officeDocument/2006/relationships/tags" Target="../tags/tag748.xml"/><Relationship Id="rId7" Type="http://schemas.openxmlformats.org/officeDocument/2006/relationships/tags" Target="../tags/tag752.xml"/><Relationship Id="rId12" Type="http://schemas.openxmlformats.org/officeDocument/2006/relationships/image" Target="../media/image66.png"/><Relationship Id="rId2" Type="http://schemas.openxmlformats.org/officeDocument/2006/relationships/tags" Target="../tags/tag747.xml"/><Relationship Id="rId1" Type="http://schemas.openxmlformats.org/officeDocument/2006/relationships/tags" Target="../tags/tag746.xml"/><Relationship Id="rId6" Type="http://schemas.openxmlformats.org/officeDocument/2006/relationships/tags" Target="../tags/tag751.xml"/><Relationship Id="rId11" Type="http://schemas.openxmlformats.org/officeDocument/2006/relationships/image" Target="../media/image65.png"/><Relationship Id="rId5" Type="http://schemas.openxmlformats.org/officeDocument/2006/relationships/tags" Target="../tags/tag750.xml"/><Relationship Id="rId10" Type="http://schemas.openxmlformats.org/officeDocument/2006/relationships/notesSlide" Target="../notesSlides/notesSlide20.xml"/><Relationship Id="rId4" Type="http://schemas.openxmlformats.org/officeDocument/2006/relationships/tags" Target="../tags/tag749.xml"/><Relationship Id="rId9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761.xml"/><Relationship Id="rId3" Type="http://schemas.openxmlformats.org/officeDocument/2006/relationships/tags" Target="../tags/tag756.xml"/><Relationship Id="rId7" Type="http://schemas.openxmlformats.org/officeDocument/2006/relationships/tags" Target="../tags/tag760.xml"/><Relationship Id="rId12" Type="http://schemas.openxmlformats.org/officeDocument/2006/relationships/image" Target="../media/image68.png"/><Relationship Id="rId2" Type="http://schemas.openxmlformats.org/officeDocument/2006/relationships/tags" Target="../tags/tag755.xml"/><Relationship Id="rId1" Type="http://schemas.openxmlformats.org/officeDocument/2006/relationships/tags" Target="../tags/tag754.xml"/><Relationship Id="rId6" Type="http://schemas.openxmlformats.org/officeDocument/2006/relationships/tags" Target="../tags/tag759.xml"/><Relationship Id="rId11" Type="http://schemas.openxmlformats.org/officeDocument/2006/relationships/hyperlink" Target="http://electronics.howstuffworks.com/cd5.htm" TargetMode="External"/><Relationship Id="rId5" Type="http://schemas.openxmlformats.org/officeDocument/2006/relationships/tags" Target="../tags/tag758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757.xml"/><Relationship Id="rId9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764.xml"/><Relationship Id="rId7" Type="http://schemas.openxmlformats.org/officeDocument/2006/relationships/tags" Target="../tags/tag768.xml"/><Relationship Id="rId2" Type="http://schemas.openxmlformats.org/officeDocument/2006/relationships/tags" Target="../tags/tag763.xml"/><Relationship Id="rId1" Type="http://schemas.openxmlformats.org/officeDocument/2006/relationships/tags" Target="../tags/tag762.xml"/><Relationship Id="rId6" Type="http://schemas.openxmlformats.org/officeDocument/2006/relationships/tags" Target="../tags/tag767.xml"/><Relationship Id="rId5" Type="http://schemas.openxmlformats.org/officeDocument/2006/relationships/tags" Target="../tags/tag766.xml"/><Relationship Id="rId10" Type="http://schemas.openxmlformats.org/officeDocument/2006/relationships/image" Target="../media/image69.wmf"/><Relationship Id="rId4" Type="http://schemas.openxmlformats.org/officeDocument/2006/relationships/tags" Target="../tags/tag765.xml"/><Relationship Id="rId9" Type="http://schemas.openxmlformats.org/officeDocument/2006/relationships/notesSlide" Target="../notesSlides/notesSlide2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776.xml"/><Relationship Id="rId3" Type="http://schemas.openxmlformats.org/officeDocument/2006/relationships/tags" Target="../tags/tag771.xml"/><Relationship Id="rId7" Type="http://schemas.openxmlformats.org/officeDocument/2006/relationships/tags" Target="../tags/tag775.xml"/><Relationship Id="rId12" Type="http://schemas.openxmlformats.org/officeDocument/2006/relationships/image" Target="../media/image71.png"/><Relationship Id="rId2" Type="http://schemas.openxmlformats.org/officeDocument/2006/relationships/tags" Target="../tags/tag770.xml"/><Relationship Id="rId1" Type="http://schemas.openxmlformats.org/officeDocument/2006/relationships/tags" Target="../tags/tag769.xml"/><Relationship Id="rId6" Type="http://schemas.openxmlformats.org/officeDocument/2006/relationships/tags" Target="../tags/tag774.xml"/><Relationship Id="rId11" Type="http://schemas.openxmlformats.org/officeDocument/2006/relationships/image" Target="../media/image70.png"/><Relationship Id="rId5" Type="http://schemas.openxmlformats.org/officeDocument/2006/relationships/tags" Target="../tags/tag773.xml"/><Relationship Id="rId10" Type="http://schemas.openxmlformats.org/officeDocument/2006/relationships/notesSlide" Target="../notesSlides/notesSlide23.xml"/><Relationship Id="rId4" Type="http://schemas.openxmlformats.org/officeDocument/2006/relationships/tags" Target="../tags/tag772.xml"/><Relationship Id="rId9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784.xml"/><Relationship Id="rId13" Type="http://schemas.openxmlformats.org/officeDocument/2006/relationships/image" Target="../media/image74.png"/><Relationship Id="rId3" Type="http://schemas.openxmlformats.org/officeDocument/2006/relationships/tags" Target="../tags/tag779.xml"/><Relationship Id="rId7" Type="http://schemas.openxmlformats.org/officeDocument/2006/relationships/tags" Target="../tags/tag783.xml"/><Relationship Id="rId12" Type="http://schemas.openxmlformats.org/officeDocument/2006/relationships/image" Target="../media/image73.png"/><Relationship Id="rId2" Type="http://schemas.openxmlformats.org/officeDocument/2006/relationships/tags" Target="../tags/tag778.xml"/><Relationship Id="rId1" Type="http://schemas.openxmlformats.org/officeDocument/2006/relationships/tags" Target="../tags/tag777.xml"/><Relationship Id="rId6" Type="http://schemas.openxmlformats.org/officeDocument/2006/relationships/tags" Target="../tags/tag782.xml"/><Relationship Id="rId11" Type="http://schemas.openxmlformats.org/officeDocument/2006/relationships/image" Target="../media/image72.png"/><Relationship Id="rId5" Type="http://schemas.openxmlformats.org/officeDocument/2006/relationships/tags" Target="../tags/tag78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780.xml"/><Relationship Id="rId9" Type="http://schemas.openxmlformats.org/officeDocument/2006/relationships/tags" Target="../tags/tag78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793.xml"/><Relationship Id="rId13" Type="http://schemas.openxmlformats.org/officeDocument/2006/relationships/image" Target="../media/image77.png"/><Relationship Id="rId3" Type="http://schemas.openxmlformats.org/officeDocument/2006/relationships/tags" Target="../tags/tag788.xml"/><Relationship Id="rId7" Type="http://schemas.openxmlformats.org/officeDocument/2006/relationships/tags" Target="../tags/tag792.xml"/><Relationship Id="rId12" Type="http://schemas.openxmlformats.org/officeDocument/2006/relationships/image" Target="../media/image76.png"/><Relationship Id="rId2" Type="http://schemas.openxmlformats.org/officeDocument/2006/relationships/tags" Target="../tags/tag787.xml"/><Relationship Id="rId1" Type="http://schemas.openxmlformats.org/officeDocument/2006/relationships/tags" Target="../tags/tag786.xml"/><Relationship Id="rId6" Type="http://schemas.openxmlformats.org/officeDocument/2006/relationships/tags" Target="../tags/tag791.xml"/><Relationship Id="rId11" Type="http://schemas.openxmlformats.org/officeDocument/2006/relationships/image" Target="../media/image75.png"/><Relationship Id="rId5" Type="http://schemas.openxmlformats.org/officeDocument/2006/relationships/tags" Target="../tags/tag79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789.xml"/><Relationship Id="rId9" Type="http://schemas.openxmlformats.org/officeDocument/2006/relationships/tags" Target="../tags/tag79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797.xml"/><Relationship Id="rId7" Type="http://schemas.openxmlformats.org/officeDocument/2006/relationships/tags" Target="../tags/tag801.xml"/><Relationship Id="rId2" Type="http://schemas.openxmlformats.org/officeDocument/2006/relationships/tags" Target="../tags/tag796.xml"/><Relationship Id="rId1" Type="http://schemas.openxmlformats.org/officeDocument/2006/relationships/tags" Target="../tags/tag795.xml"/><Relationship Id="rId6" Type="http://schemas.openxmlformats.org/officeDocument/2006/relationships/tags" Target="../tags/tag800.xml"/><Relationship Id="rId5" Type="http://schemas.openxmlformats.org/officeDocument/2006/relationships/tags" Target="../tags/tag799.xml"/><Relationship Id="rId4" Type="http://schemas.openxmlformats.org/officeDocument/2006/relationships/tags" Target="../tags/tag798.xml"/><Relationship Id="rId9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80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03.xml"/><Relationship Id="rId1" Type="http://schemas.openxmlformats.org/officeDocument/2006/relationships/tags" Target="../tags/tag802.xml"/><Relationship Id="rId6" Type="http://schemas.openxmlformats.org/officeDocument/2006/relationships/tags" Target="../tags/tag807.xml"/><Relationship Id="rId5" Type="http://schemas.openxmlformats.org/officeDocument/2006/relationships/tags" Target="../tags/tag806.xml"/><Relationship Id="rId4" Type="http://schemas.openxmlformats.org/officeDocument/2006/relationships/tags" Target="../tags/tag80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81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09.xml"/><Relationship Id="rId1" Type="http://schemas.openxmlformats.org/officeDocument/2006/relationships/tags" Target="../tags/tag808.xml"/><Relationship Id="rId6" Type="http://schemas.openxmlformats.org/officeDocument/2006/relationships/tags" Target="../tags/tag813.xml"/><Relationship Id="rId5" Type="http://schemas.openxmlformats.org/officeDocument/2006/relationships/tags" Target="../tags/tag812.xml"/><Relationship Id="rId4" Type="http://schemas.openxmlformats.org/officeDocument/2006/relationships/tags" Target="../tags/tag8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8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15.xml"/><Relationship Id="rId1" Type="http://schemas.openxmlformats.org/officeDocument/2006/relationships/tags" Target="../tags/tag814.xml"/><Relationship Id="rId6" Type="http://schemas.openxmlformats.org/officeDocument/2006/relationships/tags" Target="../tags/tag819.xml"/><Relationship Id="rId5" Type="http://schemas.openxmlformats.org/officeDocument/2006/relationships/tags" Target="../tags/tag818.xml"/><Relationship Id="rId4" Type="http://schemas.openxmlformats.org/officeDocument/2006/relationships/tags" Target="../tags/tag81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tags" Target="../tags/tag827.xml"/><Relationship Id="rId13" Type="http://schemas.openxmlformats.org/officeDocument/2006/relationships/image" Target="../media/image79.png"/><Relationship Id="rId3" Type="http://schemas.openxmlformats.org/officeDocument/2006/relationships/tags" Target="../tags/tag822.xml"/><Relationship Id="rId7" Type="http://schemas.openxmlformats.org/officeDocument/2006/relationships/tags" Target="../tags/tag826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83.png"/><Relationship Id="rId2" Type="http://schemas.openxmlformats.org/officeDocument/2006/relationships/tags" Target="../tags/tag821.xml"/><Relationship Id="rId16" Type="http://schemas.openxmlformats.org/officeDocument/2006/relationships/image" Target="../media/image82.png"/><Relationship Id="rId1" Type="http://schemas.openxmlformats.org/officeDocument/2006/relationships/tags" Target="../tags/tag820.xml"/><Relationship Id="rId6" Type="http://schemas.openxmlformats.org/officeDocument/2006/relationships/tags" Target="../tags/tag825.xml"/><Relationship Id="rId11" Type="http://schemas.openxmlformats.org/officeDocument/2006/relationships/tags" Target="../tags/tag830.xml"/><Relationship Id="rId5" Type="http://schemas.openxmlformats.org/officeDocument/2006/relationships/tags" Target="../tags/tag824.xml"/><Relationship Id="rId15" Type="http://schemas.openxmlformats.org/officeDocument/2006/relationships/image" Target="../media/image81.png"/><Relationship Id="rId10" Type="http://schemas.openxmlformats.org/officeDocument/2006/relationships/tags" Target="../tags/tag829.xml"/><Relationship Id="rId4" Type="http://schemas.openxmlformats.org/officeDocument/2006/relationships/tags" Target="../tags/tag823.xml"/><Relationship Id="rId9" Type="http://schemas.openxmlformats.org/officeDocument/2006/relationships/tags" Target="../tags/tag828.xml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nb-NO" sz="5300" dirty="0">
                <a:solidFill>
                  <a:srgbClr val="262827"/>
                </a:solidFill>
              </a:rPr>
              <a:t>TK1100 Digital Teknologi</a:t>
            </a:r>
            <a:br>
              <a:rPr lang="nb-NO">
                <a:solidFill>
                  <a:srgbClr val="262827"/>
                </a:solidFill>
              </a:rPr>
            </a:br>
            <a:r>
              <a:rPr lang="nb-NO" sz="3600">
                <a:solidFill>
                  <a:srgbClr val="262827"/>
                </a:solidFill>
              </a:rPr>
              <a:t>Fjerde forelesning</a:t>
            </a:r>
            <a:endParaRPr lang="nb-NO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Organisering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92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</a:t>
            </a:fld>
            <a:endParaRPr lang="nb-NO"/>
          </a:p>
        </p:txBody>
      </p:sp>
      <p:sp>
        <p:nvSpPr>
          <p:cNvPr id="57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28600" y="209081"/>
            <a:ext cx="89154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Intel </a:t>
            </a:r>
            <a:r>
              <a:rPr lang="nb-NO" dirty="0" err="1"/>
              <a:t>Hub</a:t>
            </a:r>
            <a:r>
              <a:rPr lang="nb-NO" dirty="0"/>
              <a:t> arkitektur</a:t>
            </a:r>
          </a:p>
        </p:txBody>
      </p:sp>
      <p:sp>
        <p:nvSpPr>
          <p:cNvPr id="58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107027" y="907856"/>
            <a:ext cx="4634346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800">
                <a:solidFill>
                  <a:schemeClr val="tx2"/>
                </a:solidFill>
              </a:rPr>
              <a:t>Intel D850MD Motherboard:</a:t>
            </a:r>
            <a:br>
              <a:rPr lang="en-US" sz="2800">
                <a:solidFill>
                  <a:schemeClr val="tx2"/>
                </a:solidFill>
              </a:rPr>
            </a:br>
            <a:r>
              <a:rPr lang="en-US" sz="900">
                <a:solidFill>
                  <a:schemeClr val="tx2"/>
                </a:solidFill>
                <a:latin typeface="Arial" pitchFamily="34" charset="0"/>
              </a:rPr>
              <a:t>Source: Intel® Desktop Board D850MD/D850MV Technical Product Specification</a:t>
            </a:r>
          </a:p>
        </p:txBody>
      </p:sp>
      <p:pic>
        <p:nvPicPr>
          <p:cNvPr id="59" name="Picture 5" descr="d850md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2324212" y="1663491"/>
            <a:ext cx="5004594" cy="4749800"/>
          </a:xfrm>
          <a:prstGeom prst="rect">
            <a:avLst/>
          </a:prstGeom>
          <a:noFill/>
        </p:spPr>
      </p:pic>
      <p:sp>
        <p:nvSpPr>
          <p:cNvPr id="60" name="Line 7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6233844" y="3652641"/>
            <a:ext cx="11557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61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389544" y="3376416"/>
            <a:ext cx="22288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137160" bIns="13716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1500">
                <a:solidFill>
                  <a:schemeClr val="hlink"/>
                </a:solidFill>
                <a:latin typeface="Arial" pitchFamily="34" charset="0"/>
              </a:rPr>
              <a:t>Pentium 4 socket</a:t>
            </a:r>
          </a:p>
        </p:txBody>
      </p:sp>
      <p:sp>
        <p:nvSpPr>
          <p:cNvPr id="62" name="Line 9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6651755" y="4665469"/>
            <a:ext cx="815181" cy="15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63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20250" y="4455916"/>
            <a:ext cx="20534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1500">
                <a:solidFill>
                  <a:schemeClr val="hlink"/>
                </a:solidFill>
                <a:latin typeface="Arial" pitchFamily="34" charset="0"/>
              </a:rPr>
              <a:t>RAMBUS RDRAM – </a:t>
            </a:r>
            <a:br>
              <a:rPr lang="en-US" sz="1500">
                <a:solidFill>
                  <a:schemeClr val="hlink"/>
                </a:solidFill>
                <a:latin typeface="Arial" pitchFamily="34" charset="0"/>
              </a:rPr>
            </a:br>
            <a:r>
              <a:rPr lang="en-US" sz="1500">
                <a:solidFill>
                  <a:schemeClr val="hlink"/>
                </a:solidFill>
                <a:latin typeface="Arial" pitchFamily="34" charset="0"/>
              </a:rPr>
              <a:t>2 banks (4 slots)</a:t>
            </a:r>
          </a:p>
        </p:txBody>
      </p:sp>
      <p:sp>
        <p:nvSpPr>
          <p:cNvPr id="64" name="Line 1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6619078" y="4681344"/>
            <a:ext cx="839258" cy="4413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65" name="Text Box 1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375789" y="2354067"/>
            <a:ext cx="1660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1500" dirty="0">
                <a:solidFill>
                  <a:schemeClr val="hlink"/>
                </a:solidFill>
                <a:latin typeface="Arial" pitchFamily="34" charset="0"/>
              </a:rPr>
              <a:t>Memory Controller Hub</a:t>
            </a:r>
          </a:p>
        </p:txBody>
      </p:sp>
      <p:sp>
        <p:nvSpPr>
          <p:cNvPr id="66" name="Line 1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4847692" y="2587429"/>
            <a:ext cx="2497138" cy="112395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67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-143141" y="1852416"/>
            <a:ext cx="236127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sz="1500">
                <a:solidFill>
                  <a:schemeClr val="hlink"/>
                </a:solidFill>
                <a:latin typeface="Arial" pitchFamily="34" charset="0"/>
              </a:rPr>
              <a:t>PCI Connectors (slots)</a:t>
            </a:r>
          </a:p>
        </p:txBody>
      </p:sp>
      <p:sp>
        <p:nvSpPr>
          <p:cNvPr id="68" name="Line 15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1972202" y="2103241"/>
            <a:ext cx="1570169" cy="7493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69" name="Line 16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1991119" y="2136582"/>
            <a:ext cx="1145381" cy="79533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70" name="Line 17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1968762" y="2139754"/>
            <a:ext cx="770467" cy="8175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71" name="Text Box 1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-158621" y="4176516"/>
            <a:ext cx="23612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sz="1500">
                <a:solidFill>
                  <a:schemeClr val="hlink"/>
                </a:solidFill>
                <a:latin typeface="Arial" pitchFamily="34" charset="0"/>
              </a:rPr>
              <a:t>I/O Controller Hub</a:t>
            </a:r>
          </a:p>
        </p:txBody>
      </p:sp>
      <p:sp>
        <p:nvSpPr>
          <p:cNvPr id="72" name="Line 1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022075" y="4400354"/>
            <a:ext cx="1444625" cy="59531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73" name="AutoShape 2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869250" y="3325616"/>
            <a:ext cx="698235" cy="6667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alpha val="53000"/>
                </a:schemeClr>
              </a:gs>
              <a:gs pos="100000">
                <a:schemeClr val="hlink">
                  <a:alpha val="56000"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74" name="AutoShape 21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281880" y="4551169"/>
            <a:ext cx="2636441" cy="6969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alpha val="53000"/>
                </a:schemeClr>
              </a:gs>
              <a:gs pos="100000">
                <a:schemeClr val="hlink">
                  <a:alpha val="56000"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75" name="AutoShape 22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225930" y="4779769"/>
            <a:ext cx="431668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alpha val="53000"/>
                </a:schemeClr>
              </a:gs>
              <a:gs pos="100000">
                <a:schemeClr val="hlink">
                  <a:alpha val="56000"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76" name="AutoShape 23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613684" y="2554091"/>
            <a:ext cx="1030156" cy="15509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alpha val="53000"/>
                </a:schemeClr>
              </a:gs>
              <a:gs pos="100000">
                <a:schemeClr val="hlink">
                  <a:alpha val="56000"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77" name="AutoShape 2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452142" y="3484366"/>
            <a:ext cx="613965" cy="622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alpha val="53000"/>
                </a:schemeClr>
              </a:gs>
              <a:gs pos="100000">
                <a:schemeClr val="hlink">
                  <a:alpha val="56000"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None/>
            </a:pPr>
            <a:endParaRPr lang="nb-NO"/>
          </a:p>
        </p:txBody>
      </p:sp>
      <p:sp>
        <p:nvSpPr>
          <p:cNvPr id="78" name="Line 25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5107382" y="3714554"/>
            <a:ext cx="706835" cy="11112"/>
          </a:xfrm>
          <a:prstGeom prst="line">
            <a:avLst/>
          </a:prstGeom>
          <a:noFill/>
          <a:ln w="38100" cap="rnd">
            <a:solidFill>
              <a:srgbClr val="FFFF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79" name="Line 26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4787501" y="4133657"/>
            <a:ext cx="184018" cy="395287"/>
          </a:xfrm>
          <a:prstGeom prst="line">
            <a:avLst/>
          </a:prstGeom>
          <a:noFill/>
          <a:ln w="38100" cap="rnd">
            <a:solidFill>
              <a:srgbClr val="FFFF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80" name="Line 27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>
            <a:off x="3729828" y="4138416"/>
            <a:ext cx="720592" cy="577850"/>
          </a:xfrm>
          <a:prstGeom prst="line">
            <a:avLst/>
          </a:prstGeom>
          <a:noFill/>
          <a:ln w="38100" cap="rnd">
            <a:solidFill>
              <a:srgbClr val="FFFF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81" name="Line 28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193254" y="4100319"/>
            <a:ext cx="120385" cy="614363"/>
          </a:xfrm>
          <a:prstGeom prst="line">
            <a:avLst/>
          </a:prstGeom>
          <a:noFill/>
          <a:ln w="38100" cap="rnd">
            <a:solidFill>
              <a:srgbClr val="FFFF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nb-NO"/>
          </a:p>
        </p:txBody>
      </p:sp>
      <p:sp>
        <p:nvSpPr>
          <p:cNvPr id="82" name="Text Box 29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 rot="-3407122">
            <a:off x="5015684" y="3165687"/>
            <a:ext cx="10518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buNone/>
            </a:pPr>
            <a:r>
              <a:rPr lang="en-US" sz="1200" b="1" dirty="0">
                <a:solidFill>
                  <a:srgbClr val="FFFF00"/>
                </a:solidFill>
              </a:rPr>
              <a:t>system bus</a:t>
            </a:r>
          </a:p>
        </p:txBody>
      </p:sp>
      <p:sp>
        <p:nvSpPr>
          <p:cNvPr id="83" name="Text Box 30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021392" y="4087616"/>
            <a:ext cx="875561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rgbClr val="FFFF00"/>
                </a:solidFill>
              </a:rPr>
              <a:t>RDRAM </a:t>
            </a:r>
          </a:p>
          <a:p>
            <a:pPr>
              <a:buNone/>
            </a:pPr>
            <a:r>
              <a:rPr lang="en-US" sz="1200" b="1" dirty="0">
                <a:solidFill>
                  <a:srgbClr val="FFFF00"/>
                </a:solidFill>
              </a:rPr>
              <a:t>interface</a:t>
            </a:r>
          </a:p>
        </p:txBody>
      </p:sp>
      <p:sp>
        <p:nvSpPr>
          <p:cNvPr id="84" name="Text Box 31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 rot="-2474004">
            <a:off x="3444116" y="3961375"/>
            <a:ext cx="946092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dirty="0">
                <a:solidFill>
                  <a:srgbClr val="FFFF00"/>
                </a:solidFill>
              </a:rPr>
              <a:t>hub 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FFFF00"/>
                </a:solidFill>
              </a:rPr>
              <a:t>interface</a:t>
            </a:r>
          </a:p>
        </p:txBody>
      </p:sp>
      <p:sp>
        <p:nvSpPr>
          <p:cNvPr id="85" name="Text Box 32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2796619" y="4190804"/>
            <a:ext cx="46198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buNone/>
            </a:pPr>
            <a:r>
              <a:rPr lang="en-US" sz="1200" b="1" dirty="0">
                <a:solidFill>
                  <a:srgbClr val="FFFF00"/>
                </a:solidFill>
              </a:rPr>
              <a:t>PCI</a:t>
            </a:r>
          </a:p>
          <a:p>
            <a:pPr algn="r">
              <a:buNone/>
            </a:pPr>
            <a:r>
              <a:rPr lang="en-US" sz="1200" b="1" dirty="0">
                <a:solidFill>
                  <a:srgbClr val="FFFF00"/>
                </a:solidFill>
              </a:rPr>
              <a:t>bus</a:t>
            </a:r>
          </a:p>
        </p:txBody>
      </p:sp>
      <p:sp>
        <p:nvSpPr>
          <p:cNvPr id="86" name="Text Box 33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-45114" y="4946454"/>
            <a:ext cx="18195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Firmware Hub  – including BIOS</a:t>
            </a:r>
          </a:p>
        </p:txBody>
      </p:sp>
      <p:sp>
        <p:nvSpPr>
          <p:cNvPr id="87" name="Line 34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1801942" y="5189341"/>
            <a:ext cx="785945" cy="3111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88" name="Text Box 35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25146" y="6270429"/>
            <a:ext cx="181954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Battery</a:t>
            </a:r>
          </a:p>
        </p:txBody>
      </p:sp>
      <p:sp>
        <p:nvSpPr>
          <p:cNvPr id="89" name="Line 36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 flipV="1">
            <a:off x="1979080" y="6154544"/>
            <a:ext cx="586448" cy="22066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90" name="Text Box 37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93936" y="5860854"/>
            <a:ext cx="181954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Speaker</a:t>
            </a:r>
          </a:p>
        </p:txBody>
      </p:sp>
      <p:sp>
        <p:nvSpPr>
          <p:cNvPr id="91" name="Line 38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 flipV="1">
            <a:off x="2049591" y="5913244"/>
            <a:ext cx="744670" cy="6667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92" name="Line 39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 flipH="1">
            <a:off x="6314674" y="5603679"/>
            <a:ext cx="1073150" cy="35401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93" name="Text Box 40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441140" y="5441754"/>
            <a:ext cx="205343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Power connector</a:t>
            </a:r>
          </a:p>
        </p:txBody>
      </p:sp>
      <p:sp>
        <p:nvSpPr>
          <p:cNvPr id="94" name="Line 41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 flipH="1">
            <a:off x="6376586" y="6068819"/>
            <a:ext cx="997479" cy="1238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95" name="Text Box 42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7427381" y="5906891"/>
            <a:ext cx="205343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Diskette connector</a:t>
            </a:r>
          </a:p>
        </p:txBody>
      </p:sp>
      <p:sp>
        <p:nvSpPr>
          <p:cNvPr id="96" name="Text Box 43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482978" y="6365679"/>
            <a:ext cx="20104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IDE drive connectors</a:t>
            </a:r>
          </a:p>
        </p:txBody>
      </p:sp>
      <p:sp>
        <p:nvSpPr>
          <p:cNvPr id="97" name="Line 44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 flipV="1">
            <a:off x="4527813" y="6173594"/>
            <a:ext cx="586448" cy="29686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98" name="Line 45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 flipV="1">
            <a:off x="4514054" y="5930707"/>
            <a:ext cx="601927" cy="5429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99" name="Text Box 46"/>
          <p:cNvSpPr txBox="1"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-137984" y="2936679"/>
            <a:ext cx="2111904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AGP slot</a:t>
            </a:r>
          </a:p>
        </p:txBody>
      </p:sp>
      <p:sp>
        <p:nvSpPr>
          <p:cNvPr id="100" name="Line 47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1994559" y="3071619"/>
            <a:ext cx="1945085" cy="5810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101" name="Line 48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 flipH="1">
            <a:off x="4285320" y="1387279"/>
            <a:ext cx="1073150" cy="35401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102" name="Text Box 49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5411785" y="1225354"/>
            <a:ext cx="67071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1500">
                <a:latin typeface="Arial" pitchFamily="34" charset="0"/>
              </a:rPr>
              <a:t>Video</a:t>
            </a:r>
          </a:p>
        </p:txBody>
      </p:sp>
      <p:sp>
        <p:nvSpPr>
          <p:cNvPr id="103" name="Text Box 50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6564044" y="769741"/>
            <a:ext cx="261646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1500" dirty="0">
                <a:latin typeface="Arial" pitchFamily="34" charset="0"/>
              </a:rPr>
              <a:t>mouse, keyboard, parallel, serial, and USB connectors</a:t>
            </a:r>
          </a:p>
          <a:p>
            <a:pPr eaLnBrk="1" hangingPunct="1">
              <a:spcBef>
                <a:spcPct val="50000"/>
              </a:spcBef>
              <a:buNone/>
            </a:pPr>
            <a:endParaRPr lang="en-US" sz="1500" dirty="0">
              <a:latin typeface="Arial" pitchFamily="34" charset="0"/>
            </a:endParaRPr>
          </a:p>
        </p:txBody>
      </p:sp>
      <p:sp>
        <p:nvSpPr>
          <p:cNvPr id="104" name="Line 51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 flipH="1">
            <a:off x="4761704" y="1242816"/>
            <a:ext cx="1838457" cy="5461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105" name="Line 52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 flipH="1">
            <a:off x="5747144" y="1230119"/>
            <a:ext cx="971683" cy="4540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106" name="Line 53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 flipH="1">
            <a:off x="6548567" y="1223769"/>
            <a:ext cx="239052" cy="56197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  <p:sp>
        <p:nvSpPr>
          <p:cNvPr id="107" name="Line 54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6873608" y="1196779"/>
            <a:ext cx="92869" cy="5905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tIns="137160" bIns="137160">
            <a:spAutoFit/>
          </a:bodyPr>
          <a:lstStyle/>
          <a:p>
            <a:pPr>
              <a:buNone/>
            </a:pPr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05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0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000"/>
                            </p:stCondLst>
                            <p:childTnLst>
                              <p:par>
                                <p:cTn id="1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500"/>
                            </p:stCondLst>
                            <p:childTnLst>
                              <p:par>
                                <p:cTn id="1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500"/>
                            </p:stCondLst>
                            <p:childTnLst>
                              <p:par>
                                <p:cTn id="1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00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 animBg="1"/>
      <p:bldP spid="88" grpId="0"/>
      <p:bldP spid="89" grpId="0" animBg="1"/>
      <p:bldP spid="90" grpId="0"/>
      <p:bldP spid="91" grpId="0" animBg="1"/>
      <p:bldP spid="92" grpId="0" animBg="1"/>
      <p:bldP spid="93" grpId="0"/>
      <p:bldP spid="94" grpId="0" animBg="1"/>
      <p:bldP spid="95" grpId="0"/>
      <p:bldP spid="96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/>
      <p:bldP spid="104" grpId="0" animBg="1"/>
      <p:bldP spid="105" grpId="0" animBg="1"/>
      <p:bldP spid="106" grpId="0" animBg="1"/>
      <p:bldP spid="10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 Memory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51692" y="1071550"/>
            <a:ext cx="5758964" cy="5165762"/>
          </a:xfrm>
        </p:spPr>
        <p:txBody>
          <a:bodyPr>
            <a:normAutofit fontScale="85000" lnSpcReduction="10000"/>
          </a:bodyPr>
          <a:lstStyle/>
          <a:p>
            <a:r>
              <a:rPr lang="nb-NO" dirty="0"/>
              <a:t>To typer: ”NOR” og ”NAND”</a:t>
            </a:r>
          </a:p>
          <a:p>
            <a:r>
              <a:rPr lang="nb-NO" dirty="0">
                <a:solidFill>
                  <a:srgbClr val="FF0000"/>
                </a:solidFill>
              </a:rPr>
              <a:t>NOR</a:t>
            </a:r>
            <a:r>
              <a:rPr lang="nb-NO" dirty="0"/>
              <a:t> (</a:t>
            </a:r>
            <a:r>
              <a:rPr lang="nb-NO" dirty="0" err="1"/>
              <a:t>parallell-koplet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Random Access lesing/skriving</a:t>
            </a:r>
          </a:p>
          <a:p>
            <a:pPr lvl="1"/>
            <a:r>
              <a:rPr lang="nb-NO" dirty="0"/>
              <a:t>Best til programmer</a:t>
            </a:r>
          </a:p>
          <a:p>
            <a:pPr lvl="1"/>
            <a:r>
              <a:rPr lang="nb-NO" dirty="0"/>
              <a:t>Mye brukt i mobiltelefoner</a:t>
            </a:r>
          </a:p>
          <a:p>
            <a:r>
              <a:rPr lang="nb-NO" dirty="0">
                <a:solidFill>
                  <a:srgbClr val="FF0000"/>
                </a:solidFill>
              </a:rPr>
              <a:t>NAND</a:t>
            </a:r>
            <a:r>
              <a:rPr lang="nb-NO" dirty="0"/>
              <a:t> (seriekoplet)</a:t>
            </a:r>
          </a:p>
          <a:p>
            <a:pPr lvl="1"/>
            <a:r>
              <a:rPr lang="nb-NO" dirty="0"/>
              <a:t>Leses i blokker (som HD)</a:t>
            </a:r>
          </a:p>
          <a:p>
            <a:pPr lvl="1"/>
            <a:r>
              <a:rPr lang="nb-NO" dirty="0"/>
              <a:t>Billigere, flere transistorer på mindre areal</a:t>
            </a:r>
          </a:p>
          <a:p>
            <a:pPr lvl="1"/>
            <a:r>
              <a:rPr lang="nb-NO" dirty="0"/>
              <a:t>Raskere </a:t>
            </a:r>
            <a:r>
              <a:rPr lang="nb-NO" b="1" dirty="0"/>
              <a:t>å lese</a:t>
            </a:r>
            <a:r>
              <a:rPr lang="nb-NO" dirty="0"/>
              <a:t> fra enn å skrive til</a:t>
            </a:r>
          </a:p>
          <a:p>
            <a:pPr lvl="1"/>
            <a:r>
              <a:rPr lang="nb-NO" dirty="0"/>
              <a:t>Best til data</a:t>
            </a:r>
          </a:p>
          <a:p>
            <a:r>
              <a:rPr lang="nb-NO" dirty="0"/>
              <a:t>Man kan (på begge typer) kun </a:t>
            </a:r>
            <a:r>
              <a:rPr lang="nb-NO" dirty="0">
                <a:solidFill>
                  <a:srgbClr val="FF0000"/>
                </a:solidFill>
              </a:rPr>
              <a:t>slette blokker</a:t>
            </a:r>
            <a:r>
              <a:rPr lang="nb-NO" dirty="0"/>
              <a:t>!</a:t>
            </a:r>
          </a:p>
          <a:p>
            <a:r>
              <a:rPr lang="nb-NO" dirty="0"/>
              <a:t>Holder til ca 100.000 skriv/slett</a:t>
            </a:r>
          </a:p>
          <a:p>
            <a:r>
              <a:rPr lang="nb-NO" dirty="0"/>
              <a:t>512MB -&gt; 256 GB (2009)-&gt;1 TB</a:t>
            </a:r>
          </a:p>
        </p:txBody>
      </p:sp>
      <p:pic>
        <p:nvPicPr>
          <p:cNvPr id="218118" name="Picture 6" descr="A USB flash drive. The chip on the left is the flash memory. The microcontroller is on the right.">
            <a:hlinkClick r:id="rId15" tooltip="A USB flash drive. The chip on the left is the flash memory. The microcontroller is on the right."/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10656" y="214290"/>
            <a:ext cx="2813556" cy="2286016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6484341" y="1500182"/>
            <a:ext cx="883575" cy="1685986"/>
            <a:chOff x="6484341" y="1500182"/>
            <a:chExt cx="883575" cy="1685986"/>
          </a:xfrm>
        </p:grpSpPr>
        <p:cxnSp>
          <p:nvCxnSpPr>
            <p:cNvPr id="13" name="Straight Arrow Connector 12"/>
            <p:cNvCxnSpPr>
              <a:stCxn id="19" idx="0"/>
            </p:cNvCxnSpPr>
            <p:nvPr>
              <p:custDataLst>
                <p:tags r:id="rId11"/>
              </p:custDataLst>
            </p:nvPr>
          </p:nvCxnSpPr>
          <p:spPr bwMode="auto">
            <a:xfrm flipV="1">
              <a:off x="6926129" y="1500182"/>
              <a:ext cx="217641" cy="1285876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9" name="TextBox 18"/>
            <p:cNvSpPr txBox="1"/>
            <p:nvPr>
              <p:custDataLst>
                <p:tags r:id="rId12"/>
              </p:custDataLst>
            </p:nvPr>
          </p:nvSpPr>
          <p:spPr>
            <a:xfrm>
              <a:off x="6484341" y="2786058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nb-NO" sz="2000" dirty="0"/>
                <a:t>minne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5370" y="1071550"/>
            <a:ext cx="1318842" cy="2114618"/>
            <a:chOff x="7605370" y="1071550"/>
            <a:chExt cx="1318842" cy="2114618"/>
          </a:xfrm>
        </p:grpSpPr>
        <p:cxnSp>
          <p:nvCxnSpPr>
            <p:cNvPr id="21" name="Straight Arrow Connector 20"/>
            <p:cNvCxnSpPr>
              <a:stCxn id="22" idx="0"/>
            </p:cNvCxnSpPr>
            <p:nvPr>
              <p:custDataLst>
                <p:tags r:id="rId9"/>
              </p:custDataLst>
            </p:nvPr>
          </p:nvCxnSpPr>
          <p:spPr bwMode="auto">
            <a:xfrm flipH="1" flipV="1">
              <a:off x="8066971" y="1071550"/>
              <a:ext cx="197820" cy="1714508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>
              <p:custDataLst>
                <p:tags r:id="rId10"/>
              </p:custDataLst>
            </p:nvPr>
          </p:nvSpPr>
          <p:spPr>
            <a:xfrm>
              <a:off x="7605370" y="2786058"/>
              <a:ext cx="1318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nb-NO" sz="2000" dirty="0"/>
                <a:t>Kontroller</a:t>
              </a:r>
            </a:p>
          </p:txBody>
        </p:sp>
      </p:grpSp>
      <p:sp>
        <p:nvSpPr>
          <p:cNvPr id="12" name="Date Placeholder 1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1AF381A-C084-4519-925C-690352CBD82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Bjørn O. Listog -- blistog@nith.no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13" y="3933056"/>
            <a:ext cx="20288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52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SSD: Solid State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(Oftest) samme lagringsteknologi som </a:t>
            </a:r>
            <a:r>
              <a:rPr lang="nb-NO" dirty="0" err="1"/>
              <a:t>MinnePinne</a:t>
            </a:r>
            <a:r>
              <a:rPr lang="nb-NO" dirty="0"/>
              <a:t> (NAND)</a:t>
            </a:r>
          </a:p>
          <a:p>
            <a:r>
              <a:rPr lang="nb-NO" dirty="0"/>
              <a:t>50-100 </a:t>
            </a:r>
            <a:r>
              <a:rPr lang="nb-NO" dirty="0" err="1"/>
              <a:t>ggr</a:t>
            </a:r>
            <a:r>
              <a:rPr lang="nb-NO" dirty="0"/>
              <a:t> raskere (kortere aksesstid) enn </a:t>
            </a:r>
            <a:r>
              <a:rPr lang="nb-NO" dirty="0" err="1"/>
              <a:t>HardDisk</a:t>
            </a:r>
            <a:r>
              <a:rPr lang="nb-NO" dirty="0"/>
              <a:t> </a:t>
            </a:r>
            <a:r>
              <a:rPr lang="nb-NO" dirty="0" err="1"/>
              <a:t>pga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Ingen mekanikk, armer som må flyttes </a:t>
            </a:r>
            <a:r>
              <a:rPr lang="nb-NO" dirty="0" err="1"/>
              <a:t>osv</a:t>
            </a:r>
            <a:endParaRPr lang="nb-NO" dirty="0"/>
          </a:p>
          <a:p>
            <a:r>
              <a:rPr lang="nb-NO" dirty="0"/>
              <a:t>Begrenset levetid, akkurat som Flash Memory</a:t>
            </a:r>
          </a:p>
          <a:p>
            <a:r>
              <a:rPr lang="nb-NO" dirty="0"/>
              <a:t>10-20 </a:t>
            </a:r>
            <a:r>
              <a:rPr lang="nb-NO" dirty="0" err="1"/>
              <a:t>ggr</a:t>
            </a:r>
            <a:r>
              <a:rPr lang="nb-NO" dirty="0"/>
              <a:t> så dyrt pr GB</a:t>
            </a:r>
          </a:p>
          <a:p>
            <a:r>
              <a:rPr lang="nb-NO" dirty="0"/>
              <a:t>Finnes opp til 4TB (?)</a:t>
            </a:r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Periferiutstyr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9872042"/>
      </p:ext>
    </p:extLst>
  </p:cSld>
  <p:clrMapOvr>
    <a:masterClrMapping/>
  </p:clrMapOvr>
  <p:transition spd="slow">
    <p:randomBar dir="vert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Tastatur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8229600" cy="1080120"/>
          </a:xfrm>
        </p:spPr>
        <p:txBody>
          <a:bodyPr/>
          <a:lstStyle/>
          <a:p>
            <a:r>
              <a:rPr lang="nb-NO" dirty="0"/>
              <a:t>Typisk er 104-key IBM PC standard (</a:t>
            </a:r>
            <a:r>
              <a:rPr lang="nb-NO" dirty="0" err="1"/>
              <a:t>qwerty</a:t>
            </a:r>
            <a:r>
              <a:rPr lang="nb-NO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103</a:t>
            </a:fld>
            <a:endParaRPr lang="nb-NO"/>
          </a:p>
        </p:txBody>
      </p:sp>
      <p:pic>
        <p:nvPicPr>
          <p:cNvPr id="12290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18" y="2708920"/>
            <a:ext cx="7496080" cy="363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1267733"/>
      </p:ext>
    </p:extLst>
  </p:cSld>
  <p:clrMapOvr>
    <a:masterClrMapping/>
  </p:clrMapOvr>
  <p:transition spd="slow">
    <p:randomBar dir="vert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Mus (optisk)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LED eller LED-laser sender ut en stråle lys</a:t>
            </a:r>
          </a:p>
          <a:p>
            <a:r>
              <a:rPr lang="nb-NO" dirty="0" err="1"/>
              <a:t>Lavoppløslig</a:t>
            </a:r>
            <a:r>
              <a:rPr lang="nb-NO" dirty="0"/>
              <a:t> «kamera» (20x20 </a:t>
            </a:r>
            <a:r>
              <a:rPr lang="nb-NO" dirty="0" err="1"/>
              <a:t>px</a:t>
            </a:r>
            <a:r>
              <a:rPr lang="nb-NO" dirty="0"/>
              <a:t> -&gt;) tar «bilder» </a:t>
            </a:r>
            <a:r>
              <a:rPr lang="nb-NO" dirty="0" err="1"/>
              <a:t>ca</a:t>
            </a:r>
            <a:r>
              <a:rPr lang="nb-NO" dirty="0"/>
              <a:t> hvert 1/10 sekund (ofte oftere)</a:t>
            </a:r>
          </a:p>
          <a:p>
            <a:r>
              <a:rPr lang="nb-NO" dirty="0"/>
              <a:t>Chip måler/beregner forskjell mellom bilder og regner ut posisjonsendring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104</a:t>
            </a:fld>
            <a:endParaRPr lang="nb-NO"/>
          </a:p>
        </p:txBody>
      </p:sp>
      <p:pic>
        <p:nvPicPr>
          <p:cNvPr id="13314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143970"/>
            <a:ext cx="4536926" cy="228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476414"/>
      </p:ext>
    </p:extLst>
  </p:cSld>
  <p:clrMapOvr>
    <a:masterClrMapping/>
  </p:clrMapOvr>
  <p:transition spd="slow">
    <p:randomBar dir="vert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4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69626" y="1"/>
            <a:ext cx="3074377" cy="2079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99682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Skjerm</a:t>
            </a: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 dirty="0"/>
              <a:t>To </a:t>
            </a:r>
            <a:r>
              <a:rPr lang="nb-NO" dirty="0">
                <a:solidFill>
                  <a:schemeClr val="accent6"/>
                </a:solidFill>
              </a:rPr>
              <a:t>hovedtyper</a:t>
            </a:r>
          </a:p>
          <a:p>
            <a:r>
              <a:rPr lang="nb-NO" dirty="0" err="1"/>
              <a:t>Katodestråle-rør</a:t>
            </a:r>
            <a:r>
              <a:rPr lang="nb-NO" dirty="0"/>
              <a:t> (CRT – </a:t>
            </a:r>
            <a:r>
              <a:rPr lang="nb-NO" b="1" i="1" dirty="0" err="1">
                <a:solidFill>
                  <a:srgbClr val="FF5050"/>
                </a:solidFill>
              </a:rPr>
              <a:t>C</a:t>
            </a:r>
            <a:r>
              <a:rPr lang="nb-NO" dirty="0" err="1"/>
              <a:t>athode</a:t>
            </a:r>
            <a:r>
              <a:rPr lang="nb-NO" dirty="0"/>
              <a:t> </a:t>
            </a:r>
            <a:r>
              <a:rPr lang="nb-NO" b="1" i="1" dirty="0">
                <a:solidFill>
                  <a:srgbClr val="FF5050"/>
                </a:solidFill>
              </a:rPr>
              <a:t>R</a:t>
            </a:r>
            <a:r>
              <a:rPr lang="nb-NO" dirty="0"/>
              <a:t>ay </a:t>
            </a:r>
            <a:r>
              <a:rPr lang="nb-NO" b="1" i="1" dirty="0">
                <a:solidFill>
                  <a:srgbClr val="FF5050"/>
                </a:solidFill>
              </a:rPr>
              <a:t>T</a:t>
            </a:r>
            <a:r>
              <a:rPr lang="nb-NO" dirty="0"/>
              <a:t>ube)</a:t>
            </a:r>
          </a:p>
          <a:p>
            <a:pPr lvl="1"/>
            <a:r>
              <a:rPr lang="nb-NO" dirty="0"/>
              <a:t>Var vanligst lenge, nesten borte…</a:t>
            </a:r>
          </a:p>
          <a:p>
            <a:r>
              <a:rPr lang="nb-NO" dirty="0" err="1"/>
              <a:t>Flat-panel</a:t>
            </a:r>
            <a:endParaRPr lang="nb-NO" dirty="0"/>
          </a:p>
          <a:p>
            <a:pPr lvl="1"/>
            <a:r>
              <a:rPr lang="nb-NO" dirty="0"/>
              <a:t>LCD – </a:t>
            </a:r>
            <a:r>
              <a:rPr lang="nb-NO" b="1" i="1" dirty="0" err="1">
                <a:solidFill>
                  <a:srgbClr val="FF5050"/>
                </a:solidFill>
              </a:rPr>
              <a:t>L</a:t>
            </a:r>
            <a:r>
              <a:rPr lang="nb-NO" dirty="0" err="1"/>
              <a:t>iquid</a:t>
            </a:r>
            <a:r>
              <a:rPr lang="nb-NO" dirty="0"/>
              <a:t> </a:t>
            </a:r>
            <a:r>
              <a:rPr lang="nb-NO" b="1" i="1" dirty="0">
                <a:solidFill>
                  <a:srgbClr val="FF5050"/>
                </a:solidFill>
              </a:rPr>
              <a:t>C</a:t>
            </a:r>
            <a:r>
              <a:rPr lang="nb-NO" dirty="0"/>
              <a:t>rystal </a:t>
            </a:r>
            <a:r>
              <a:rPr lang="nb-NO" b="1" i="1" dirty="0">
                <a:solidFill>
                  <a:srgbClr val="FF5050"/>
                </a:solidFill>
              </a:rPr>
              <a:t>D</a:t>
            </a:r>
            <a:r>
              <a:rPr lang="nb-NO" dirty="0"/>
              <a:t>isplay</a:t>
            </a:r>
          </a:p>
          <a:p>
            <a:pPr lvl="1"/>
            <a:r>
              <a:rPr lang="nb-NO" dirty="0" err="1"/>
              <a:t>Plasma-display</a:t>
            </a:r>
            <a:r>
              <a:rPr lang="nb-NO" dirty="0"/>
              <a:t>, FED, LED, </a:t>
            </a:r>
            <a:r>
              <a:rPr lang="nb-NO" dirty="0" err="1"/>
              <a:t>polymer-display</a:t>
            </a:r>
            <a:r>
              <a:rPr lang="nb-NO" dirty="0"/>
              <a:t>, OLED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4364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Skjerm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1600200"/>
            <a:ext cx="5134708" cy="4343400"/>
          </a:xfrm>
        </p:spPr>
        <p:txBody>
          <a:bodyPr>
            <a:normAutofit fontScale="85000" lnSpcReduction="10000"/>
          </a:bodyPr>
          <a:lstStyle/>
          <a:p>
            <a:r>
              <a:rPr lang="nb-NO" dirty="0"/>
              <a:t>Et bilde-element (</a:t>
            </a:r>
            <a:r>
              <a:rPr lang="nb-NO" dirty="0" err="1"/>
              <a:t>pixel</a:t>
            </a:r>
            <a:r>
              <a:rPr lang="nb-NO" dirty="0"/>
              <a:t>) består av 3 farger (rød, grønn og blå)</a:t>
            </a:r>
          </a:p>
          <a:p>
            <a:r>
              <a:rPr lang="nb-NO" dirty="0"/>
              <a:t>Alle elementer på skjermen oppdateres flere ganger pr sekund</a:t>
            </a:r>
          </a:p>
          <a:p>
            <a:r>
              <a:rPr lang="nb-NO" dirty="0">
                <a:solidFill>
                  <a:srgbClr val="FF0000"/>
                </a:solidFill>
              </a:rPr>
              <a:t>Skjermens størrelse oppgis som lengden av diagonalen</a:t>
            </a:r>
          </a:p>
          <a:p>
            <a:r>
              <a:rPr lang="nb-NO" dirty="0"/>
              <a:t>Styres av grafikk-kort med minne</a:t>
            </a:r>
          </a:p>
          <a:p>
            <a:endParaRPr lang="nb-NO" dirty="0"/>
          </a:p>
        </p:txBody>
      </p:sp>
      <p:pic>
        <p:nvPicPr>
          <p:cNvPr id="20070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27078" y="2971805"/>
            <a:ext cx="306851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09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27080" y="304800"/>
            <a:ext cx="3121269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8502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Skjerm</a:t>
            </a:r>
            <a:endParaRPr lang="en-US"/>
          </a:p>
        </p:txBody>
      </p:sp>
      <p:pic>
        <p:nvPicPr>
          <p:cNvPr id="201731" name="Picture 3" descr="crtmon"/>
          <p:cNvPicPr>
            <a:picLocks noGrp="1" noChangeAspect="1" noChangeArrowheads="1"/>
          </p:cNvPicPr>
          <p:nvPr>
            <p:ph sz="half" idx="1"/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>
          <a:xfrm>
            <a:off x="650633" y="1557343"/>
            <a:ext cx="5184531" cy="4213225"/>
          </a:xfrm>
          <a:noFill/>
          <a:ln/>
        </p:spPr>
      </p:pic>
      <p:pic>
        <p:nvPicPr>
          <p:cNvPr id="201732" name="Picture 4" descr="Dot Matrix"/>
          <p:cNvPicPr>
            <a:picLocks noGrp="1" noChangeAspect="1" noChangeArrowheads="1"/>
          </p:cNvPicPr>
          <p:nvPr>
            <p:ph sz="half" idx="2"/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5901107" y="1557338"/>
            <a:ext cx="3108080" cy="4392612"/>
          </a:xfrm>
          <a:noFill/>
          <a:ln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1AF381A-C084-4519-925C-690352CBD822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60096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Skjerm-kort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83933" y="1485900"/>
            <a:ext cx="8760069" cy="1150938"/>
          </a:xfrm>
        </p:spPr>
        <p:txBody>
          <a:bodyPr>
            <a:normAutofit fontScale="77500" lnSpcReduction="20000"/>
          </a:bodyPr>
          <a:lstStyle/>
          <a:p>
            <a:r>
              <a:rPr lang="nb-NO"/>
              <a:t>Tolker og styrer det som skal ut på skjermen</a:t>
            </a:r>
          </a:p>
          <a:p>
            <a:r>
              <a:rPr lang="nb-NO"/>
              <a:t>Egen hukommelse, bestemmer max oppløsning og fargedybde</a:t>
            </a:r>
          </a:p>
          <a:p>
            <a:endParaRPr lang="nb-NO"/>
          </a:p>
        </p:txBody>
      </p:sp>
      <p:pic>
        <p:nvPicPr>
          <p:cNvPr id="202756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47802" y="3540130"/>
            <a:ext cx="4676043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2757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4704" y="2924180"/>
            <a:ext cx="861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2400" dirty="0">
                <a:latin typeface="Times New Roman" pitchFamily="18" charset="0"/>
              </a:rPr>
              <a:t>    </a:t>
            </a:r>
            <a:r>
              <a:rPr lang="nb-NO" sz="2400" dirty="0" err="1">
                <a:solidFill>
                  <a:srgbClr val="FF0000"/>
                </a:solidFill>
                <a:latin typeface="Times New Roman" pitchFamily="18" charset="0"/>
              </a:rPr>
              <a:t>Dot</a:t>
            </a:r>
            <a:r>
              <a:rPr lang="nb-NO" sz="2400" dirty="0">
                <a:solidFill>
                  <a:srgbClr val="FF0000"/>
                </a:solidFill>
                <a:latin typeface="Times New Roman" pitchFamily="18" charset="0"/>
              </a:rPr>
              <a:t> pitch</a:t>
            </a:r>
            <a:r>
              <a:rPr lang="nb-NO" sz="2400" dirty="0">
                <a:latin typeface="Times New Roman" pitchFamily="18" charset="0"/>
              </a:rPr>
              <a:t>; avstanden mellom to </a:t>
            </a:r>
            <a:r>
              <a:rPr lang="nb-NO" sz="2400" dirty="0" err="1">
                <a:latin typeface="Times New Roman" pitchFamily="18" charset="0"/>
              </a:rPr>
              <a:t>pixels</a:t>
            </a:r>
            <a:r>
              <a:rPr lang="nb-NO" sz="2400" dirty="0">
                <a:latin typeface="Times New Roman" pitchFamily="18" charset="0"/>
              </a:rPr>
              <a:t> (0,25 </a:t>
            </a:r>
            <a:r>
              <a:rPr lang="nb-NO" dirty="0">
                <a:latin typeface="Times New Roman" pitchFamily="18" charset="0"/>
              </a:rPr>
              <a:t>mm)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8972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Grafikk</a:t>
            </a:r>
            <a:endParaRPr lang="en-US"/>
          </a:p>
        </p:txBody>
      </p:sp>
      <p:sp>
        <p:nvSpPr>
          <p:cNvPr id="20377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Det er mange standarder for grafikk på skjerm</a:t>
            </a:r>
          </a:p>
          <a:p>
            <a:r>
              <a:rPr lang="nb-NO" dirty="0"/>
              <a:t>Stort sett utvikler standardene seg etter utviklingen av </a:t>
            </a:r>
            <a:r>
              <a:rPr lang="nb-NO" dirty="0" err="1"/>
              <a:t>skjerm-teknologien</a:t>
            </a:r>
            <a:endParaRPr lang="nb-NO" dirty="0"/>
          </a:p>
          <a:p>
            <a:r>
              <a:rPr lang="nb-NO" dirty="0"/>
              <a:t>Eksempel: SVGA (</a:t>
            </a:r>
            <a:r>
              <a:rPr lang="nb-NO" b="1" i="1" dirty="0">
                <a:solidFill>
                  <a:srgbClr val="FF5050"/>
                </a:solidFill>
              </a:rPr>
              <a:t>S</a:t>
            </a:r>
            <a:r>
              <a:rPr lang="nb-NO" dirty="0"/>
              <a:t>uper </a:t>
            </a:r>
            <a:r>
              <a:rPr lang="nb-NO" b="1" i="1" dirty="0">
                <a:solidFill>
                  <a:srgbClr val="FF5050"/>
                </a:solidFill>
              </a:rPr>
              <a:t>V</a:t>
            </a:r>
            <a:r>
              <a:rPr lang="nb-NO" dirty="0"/>
              <a:t>ideo </a:t>
            </a:r>
            <a:r>
              <a:rPr lang="nb-NO" b="1" i="1" dirty="0">
                <a:solidFill>
                  <a:srgbClr val="FF5050"/>
                </a:solidFill>
              </a:rPr>
              <a:t>G</a:t>
            </a:r>
            <a:r>
              <a:rPr lang="nb-NO" dirty="0"/>
              <a:t>raphics </a:t>
            </a:r>
            <a:r>
              <a:rPr lang="nb-NO" b="1" i="1" dirty="0" err="1">
                <a:solidFill>
                  <a:srgbClr val="FF5050"/>
                </a:solidFill>
              </a:rPr>
              <a:t>A</a:t>
            </a:r>
            <a:r>
              <a:rPr lang="nb-NO" dirty="0" err="1"/>
              <a:t>rray</a:t>
            </a:r>
            <a:r>
              <a:rPr lang="nb-NO" dirty="0"/>
              <a:t>)</a:t>
            </a:r>
          </a:p>
          <a:p>
            <a:pPr lvl="1"/>
            <a:r>
              <a:rPr lang="nb-NO" dirty="0">
                <a:solidFill>
                  <a:schemeClr val="accent6"/>
                </a:solidFill>
              </a:rPr>
              <a:t>Oppløsning</a:t>
            </a:r>
            <a:r>
              <a:rPr lang="nb-NO" dirty="0"/>
              <a:t>: 800*600 </a:t>
            </a:r>
            <a:r>
              <a:rPr lang="nb-NO" dirty="0">
                <a:sym typeface="Wingdings" pitchFamily="2" charset="2"/>
              </a:rPr>
              <a:t></a:t>
            </a:r>
            <a:r>
              <a:rPr lang="nb-NO" dirty="0"/>
              <a:t> 1600*1200 </a:t>
            </a:r>
            <a:r>
              <a:rPr lang="nb-NO" dirty="0" err="1"/>
              <a:t>pixler</a:t>
            </a:r>
            <a:endParaRPr lang="nb-NO" dirty="0"/>
          </a:p>
          <a:p>
            <a:pPr lvl="1"/>
            <a:r>
              <a:rPr lang="nb-NO" dirty="0">
                <a:solidFill>
                  <a:schemeClr val="accent6"/>
                </a:solidFill>
              </a:rPr>
              <a:t>Fargedybde</a:t>
            </a:r>
            <a:r>
              <a:rPr lang="nb-NO" dirty="0"/>
              <a:t>: 256( 8 bit) </a:t>
            </a:r>
            <a:r>
              <a:rPr lang="nb-NO" dirty="0">
                <a:sym typeface="Wingdings" pitchFamily="2" charset="2"/>
              </a:rPr>
              <a:t> ca. 16 millioner (24 bit)</a:t>
            </a:r>
          </a:p>
          <a:p>
            <a:pPr lvl="1"/>
            <a:r>
              <a:rPr lang="nb-NO" dirty="0" err="1">
                <a:solidFill>
                  <a:schemeClr val="accent6"/>
                </a:solidFill>
                <a:sym typeface="Wingdings" pitchFamily="2" charset="2"/>
              </a:rPr>
              <a:t>Oppfrisknings-rate</a:t>
            </a:r>
            <a:r>
              <a:rPr lang="nb-NO" dirty="0">
                <a:sym typeface="Wingdings" pitchFamily="2" charset="2"/>
              </a:rPr>
              <a:t>: 50  100 Hz</a:t>
            </a:r>
          </a:p>
          <a:p>
            <a:r>
              <a:rPr lang="nb-NO" dirty="0"/>
              <a:t>Antall mulige samtidige farger er avhengig av størrelsen på </a:t>
            </a:r>
            <a:r>
              <a:rPr lang="nb-NO" dirty="0" err="1"/>
              <a:t>video-minnet</a:t>
            </a:r>
            <a:r>
              <a:rPr lang="nb-NO" dirty="0"/>
              <a:t>.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109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3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3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upload.wikimedia.org/wikipedia/commons/thumb/9/9d/Acer_E360_Socket_939_motherboard_by_Foxconn.svg/1000px-Acer_E360_Socket_939_motherboard_by_Foxconn.svg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5324"/>
            <a:ext cx="8580412" cy="6306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 2008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49524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«Utallige» standarder (</a:t>
            </a:r>
            <a:r>
              <a:rPr lang="nb-NO" dirty="0" err="1"/>
              <a:t>px</a:t>
            </a:r>
            <a:r>
              <a:rPr lang="nb-NO" dirty="0"/>
              <a:t>, farger)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110</a:t>
            </a:fld>
            <a:endParaRPr lang="nb-NO"/>
          </a:p>
        </p:txBody>
      </p:sp>
      <p:pic>
        <p:nvPicPr>
          <p:cNvPr id="14338" name="Picture 2" descr="http://upload.wikimedia.org/wikipedia/commons/thumb/e/e5/Vector_Video_Standards2.svg/1000px-Vector_Video_Standards2.svg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2147"/>
            <a:ext cx="7344816" cy="58758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3318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88640"/>
            <a:ext cx="8013576" cy="634082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Flat-panel</a:t>
            </a:r>
            <a:r>
              <a:rPr lang="nb-NO" dirty="0"/>
              <a:t> (LCD)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555496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r>
              <a:rPr lang="nb-NO" dirty="0"/>
              <a:t>Hver </a:t>
            </a:r>
            <a:r>
              <a:rPr lang="nb-NO" dirty="0" err="1"/>
              <a:t>pixel</a:t>
            </a:r>
            <a:r>
              <a:rPr lang="nb-NO" dirty="0"/>
              <a:t> har en adresse</a:t>
            </a:r>
          </a:p>
          <a:p>
            <a:r>
              <a:rPr lang="nb-NO" dirty="0"/>
              <a:t>Bare </a:t>
            </a:r>
            <a:r>
              <a:rPr lang="nb-NO" dirty="0" err="1"/>
              <a:t>pixler</a:t>
            </a:r>
            <a:r>
              <a:rPr lang="nb-NO" dirty="0"/>
              <a:t> som endres blir </a:t>
            </a:r>
            <a:br>
              <a:rPr lang="nb-NO" dirty="0"/>
            </a:br>
            <a:r>
              <a:rPr lang="nb-NO" dirty="0"/>
              <a:t>oppdatert</a:t>
            </a:r>
          </a:p>
          <a:p>
            <a:r>
              <a:rPr lang="nb-NO" dirty="0"/>
              <a:t>Meget stabilt bilde av god kvalitet</a:t>
            </a:r>
          </a:p>
          <a:p>
            <a:r>
              <a:rPr lang="nb-NO" dirty="0"/>
              <a:t>Problematiske i sollys</a:t>
            </a:r>
          </a:p>
          <a:p>
            <a:endParaRPr lang="en-US" dirty="0"/>
          </a:p>
        </p:txBody>
      </p:sp>
      <p:pic>
        <p:nvPicPr>
          <p:cNvPr id="205829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67097" y="260350"/>
            <a:ext cx="2533650" cy="2687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05828" name="Picture 4" descr="p05_1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60527" y="3284538"/>
            <a:ext cx="2132134" cy="2665412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111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1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Eksempel: En LCD-subpixel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33599" y="1124744"/>
            <a:ext cx="3858881" cy="5184576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Lys fra bakgrunnstavle</a:t>
            </a:r>
          </a:p>
          <a:p>
            <a:r>
              <a:rPr lang="nb-NO" dirty="0"/>
              <a:t>Polariserende filter (vertikalt)</a:t>
            </a:r>
          </a:p>
          <a:p>
            <a:r>
              <a:rPr lang="nb-NO" dirty="0"/>
              <a:t>Flytende krystall som ”vrir” polariseringen når du «setter strøm på»</a:t>
            </a:r>
          </a:p>
          <a:p>
            <a:r>
              <a:rPr lang="nb-NO" dirty="0"/>
              <a:t>Polariserende filter (horisontalt)</a:t>
            </a:r>
          </a:p>
          <a:p>
            <a:r>
              <a:rPr lang="nb-NO" dirty="0"/>
              <a:t>Farge</a:t>
            </a:r>
          </a:p>
        </p:txBody>
      </p:sp>
      <p:pic>
        <p:nvPicPr>
          <p:cNvPr id="292866" name="Picture 2" descr="A subpixel of a color LCD">
            <a:hlinkClick r:id="rId9" tooltip="A subpixel of a color LCD"/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" y="1571612"/>
            <a:ext cx="4780849" cy="4143404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112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2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skal vi kunne?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95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Hva skal vi kunne nå?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Hva hovedkort og </a:t>
            </a:r>
            <a:r>
              <a:rPr lang="nb-NO" dirty="0" err="1"/>
              <a:t>chipset</a:t>
            </a:r>
            <a:r>
              <a:rPr lang="nb-NO" dirty="0"/>
              <a:t> er</a:t>
            </a:r>
          </a:p>
          <a:p>
            <a:r>
              <a:rPr lang="nb-NO" dirty="0"/>
              <a:t>CPU (</a:t>
            </a:r>
            <a:r>
              <a:rPr lang="nb-NO" dirty="0" err="1"/>
              <a:t>vs</a:t>
            </a:r>
            <a:r>
              <a:rPr lang="nb-NO" dirty="0"/>
              <a:t> GPU) og hvorfor kjøling er nødvendig</a:t>
            </a:r>
          </a:p>
          <a:p>
            <a:r>
              <a:rPr lang="nb-NO" dirty="0"/>
              <a:t>POST, BIOS, UEFI og </a:t>
            </a:r>
            <a:r>
              <a:rPr lang="nb-NO" dirty="0" err="1"/>
              <a:t>booting</a:t>
            </a:r>
            <a:endParaRPr lang="nb-NO" dirty="0"/>
          </a:p>
          <a:p>
            <a:r>
              <a:rPr lang="nb-NO" dirty="0"/>
              <a:t>RAM: typer og roller</a:t>
            </a:r>
          </a:p>
          <a:p>
            <a:r>
              <a:rPr lang="nb-NO" dirty="0"/>
              <a:t>Harddisk, adressering, </a:t>
            </a:r>
            <a:r>
              <a:rPr lang="nb-NO" dirty="0" err="1"/>
              <a:t>partisjonering</a:t>
            </a:r>
            <a:r>
              <a:rPr lang="nb-NO" dirty="0"/>
              <a:t>, paritet og RAID</a:t>
            </a:r>
          </a:p>
          <a:p>
            <a:r>
              <a:rPr lang="nb-NO" dirty="0"/>
              <a:t>Periferi-utstyr, </a:t>
            </a:r>
            <a:r>
              <a:rPr lang="nb-NO" dirty="0" err="1"/>
              <a:t>expansjons</a:t>
            </a:r>
            <a:r>
              <a:rPr lang="nb-NO" dirty="0"/>
              <a:t>- og periferi-busser</a:t>
            </a:r>
          </a:p>
          <a:p>
            <a:r>
              <a:rPr lang="nb-NO" dirty="0"/>
              <a:t>Prinsippet bak LCD-skjermer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92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NESTE GANG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sz="7200" dirty="0">
                <a:solidFill>
                  <a:srgbClr val="FF0000"/>
                </a:solidFill>
              </a:rPr>
              <a:t>Husk eksamen </a:t>
            </a:r>
            <a:r>
              <a:rPr lang="nb-NO" sz="7200">
                <a:solidFill>
                  <a:srgbClr val="FF0000"/>
                </a:solidFill>
              </a:rPr>
              <a:t>fredag 05.10 </a:t>
            </a:r>
            <a:r>
              <a:rPr lang="nb-NO" sz="7200" dirty="0">
                <a:solidFill>
                  <a:srgbClr val="FF0000"/>
                </a:solidFill>
              </a:rPr>
              <a:t>:-)</a:t>
            </a:r>
            <a:endParaRPr lang="nb-NO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b-NO" sz="4000" dirty="0">
                <a:solidFill>
                  <a:srgbClr val="FF0000"/>
                </a:solidFill>
              </a:rPr>
              <a:t>	, og så fortsetter vi med</a:t>
            </a:r>
            <a:endParaRPr lang="nb-NO" sz="7200" dirty="0">
              <a:solidFill>
                <a:srgbClr val="FF0000"/>
              </a:solidFill>
            </a:endParaRPr>
          </a:p>
          <a:p>
            <a:r>
              <a:rPr lang="nb-NO" dirty="0"/>
              <a:t>Operativsystem</a:t>
            </a:r>
          </a:p>
          <a:p>
            <a:pPr lvl="1"/>
            <a:r>
              <a:rPr lang="nb-NO" dirty="0"/>
              <a:t>Hva er det egentlig til?</a:t>
            </a:r>
          </a:p>
          <a:p>
            <a:pPr lvl="1"/>
            <a:r>
              <a:rPr lang="nb-NO" dirty="0"/>
              <a:t>Hvordan henger det sammen med alt vi har vært gjennom så langt</a:t>
            </a:r>
          </a:p>
          <a:p>
            <a:pPr lvl="1"/>
            <a:r>
              <a:rPr lang="nb-NO" dirty="0"/>
              <a:t>Hva er forskjellen på de ulike (Windows, Linux, OSX)</a:t>
            </a:r>
          </a:p>
          <a:p>
            <a:pPr lvl="1"/>
            <a:r>
              <a:rPr lang="nb-NO" dirty="0"/>
              <a:t>Hvordan arbeide i et </a:t>
            </a:r>
            <a:r>
              <a:rPr lang="nb-NO" dirty="0" err="1"/>
              <a:t>shell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115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0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16632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nb-NO" dirty="0"/>
              <a:t>Hovedkort </a:t>
            </a:r>
            <a:r>
              <a:rPr lang="nb-NO" dirty="0" err="1"/>
              <a:t>ca</a:t>
            </a:r>
            <a:r>
              <a:rPr lang="nb-NO" dirty="0"/>
              <a:t> 2011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12</a:t>
            </a:fld>
            <a:endParaRPr lang="nb-NO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8" y="620689"/>
            <a:ext cx="4809833" cy="395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159154" y="6300028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Kilde: http://goo.gl/ybDrs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41867"/>
            <a:ext cx="8388424" cy="621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21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602 L 0.19496 0.205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9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 2015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Intel slutter å produsere hovedkort (innen 2016)</a:t>
            </a:r>
          </a:p>
          <a:p>
            <a:pPr lvl="1"/>
            <a:r>
              <a:rPr lang="nb-NO" dirty="0"/>
              <a:t>Konsentrere seg om </a:t>
            </a:r>
            <a:r>
              <a:rPr lang="nb-NO" b="1" dirty="0"/>
              <a:t>referansedesign</a:t>
            </a:r>
            <a:r>
              <a:rPr lang="nb-NO" dirty="0"/>
              <a:t>s for ulike formfaktorer</a:t>
            </a:r>
          </a:p>
          <a:p>
            <a:r>
              <a:rPr lang="nb-NO" dirty="0"/>
              <a:t>Mye av Northbridge trukket inn i CPU i Intel i7 og AMD64</a:t>
            </a:r>
          </a:p>
          <a:p>
            <a:pPr lvl="1"/>
            <a:r>
              <a:rPr lang="nb-NO" dirty="0"/>
              <a:t>Primært minnekontrolleren</a:t>
            </a:r>
          </a:p>
          <a:p>
            <a:pPr lvl="1"/>
            <a:r>
              <a:rPr lang="nb-NO" dirty="0"/>
              <a:t>Mac følger (nå) Intel referansedesign</a:t>
            </a:r>
          </a:p>
          <a:p>
            <a:r>
              <a:rPr lang="nb-NO" dirty="0"/>
              <a:t>NVIDIA</a:t>
            </a:r>
          </a:p>
          <a:p>
            <a:pPr lvl="1"/>
            <a:r>
              <a:rPr lang="nb-NO" dirty="0" err="1"/>
              <a:t>nForce</a:t>
            </a:r>
            <a:r>
              <a:rPr lang="nb-NO" dirty="0"/>
              <a:t>-serien legger opp til en annen organisering med integrert GPU</a:t>
            </a:r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840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Strømforsyning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5482952" cy="5256584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Transformerer 220 V, 50Hz vekselstrøm (AC) til de spenningene likestrøm (DC) komponentene på hovedkortet trenger</a:t>
            </a:r>
          </a:p>
          <a:p>
            <a:pPr lvl="1"/>
            <a:r>
              <a:rPr lang="nb-NO" dirty="0"/>
              <a:t>3,3 V</a:t>
            </a:r>
          </a:p>
          <a:p>
            <a:pPr lvl="1"/>
            <a:r>
              <a:rPr lang="nb-NO" dirty="0"/>
              <a:t>+/-5 V</a:t>
            </a:r>
          </a:p>
          <a:p>
            <a:pPr lvl="1"/>
            <a:r>
              <a:rPr lang="nb-NO" dirty="0"/>
              <a:t>+/- 12V</a:t>
            </a:r>
          </a:p>
          <a:p>
            <a:r>
              <a:rPr lang="nb-NO" dirty="0"/>
              <a:t>Typen strømforsyning du kan bruke avhenger bl.a. av formfaktor på hovedkortet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14</a:t>
            </a:fld>
            <a:endParaRPr lang="nb-NO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-23914"/>
            <a:ext cx="33909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58418" y="4039758"/>
            <a:ext cx="3896034" cy="107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961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CPU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8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CPU </a:t>
            </a:r>
            <a:r>
              <a:rPr lang="nb-NO" dirty="0" err="1"/>
              <a:t>Socket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79512" y="1124744"/>
            <a:ext cx="4824536" cy="5256584"/>
          </a:xfrm>
        </p:spPr>
        <p:txBody>
          <a:bodyPr/>
          <a:lstStyle/>
          <a:p>
            <a:r>
              <a:rPr lang="nb-NO" dirty="0"/>
              <a:t>CPU tilkoples hovedkortet gjennom en </a:t>
            </a:r>
            <a:r>
              <a:rPr lang="nb-NO" dirty="0" err="1">
                <a:solidFill>
                  <a:srgbClr val="FF0000"/>
                </a:solidFill>
              </a:rPr>
              <a:t>socket</a:t>
            </a:r>
            <a:r>
              <a:rPr lang="nb-NO" dirty="0"/>
              <a:t> (eller i et </a:t>
            </a:r>
            <a:r>
              <a:rPr lang="nb-NO" dirty="0" err="1"/>
              <a:t>expansjonspor</a:t>
            </a:r>
            <a:r>
              <a:rPr lang="nb-NO" dirty="0"/>
              <a:t>)</a:t>
            </a:r>
          </a:p>
          <a:p>
            <a:r>
              <a:rPr lang="nb-NO" dirty="0"/>
              <a:t>Ulike typer med ulike</a:t>
            </a:r>
          </a:p>
          <a:p>
            <a:pPr lvl="1"/>
            <a:r>
              <a:rPr lang="nb-NO" dirty="0"/>
              <a:t>antall plasser til CPU ben («pins»)</a:t>
            </a:r>
          </a:p>
          <a:p>
            <a:pPr lvl="1"/>
            <a:r>
              <a:rPr lang="nb-NO" dirty="0"/>
              <a:t>Hastighet på FSB (Front Side Bus)</a:t>
            </a:r>
          </a:p>
          <a:p>
            <a:r>
              <a:rPr lang="nb-NO" dirty="0"/>
              <a:t>Avhenger av hovedkort</a:t>
            </a:r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16</a:t>
            </a:fld>
            <a:endParaRPr lang="nb-NO"/>
          </a:p>
        </p:txBody>
      </p:sp>
      <p:grpSp>
        <p:nvGrpSpPr>
          <p:cNvPr id="8" name="Group 7"/>
          <p:cNvGrpSpPr/>
          <p:nvPr>
            <p:custDataLst>
              <p:tags r:id="rId7"/>
            </p:custDataLst>
          </p:nvPr>
        </p:nvGrpSpPr>
        <p:grpSpPr>
          <a:xfrm>
            <a:off x="5124449" y="338508"/>
            <a:ext cx="2114550" cy="1400175"/>
            <a:chOff x="5124449" y="338508"/>
            <a:chExt cx="2114550" cy="1400175"/>
          </a:xfrm>
        </p:grpSpPr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449" y="338508"/>
              <a:ext cx="2114550" cy="1400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724126" y="103859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chemeClr val="bg1"/>
                  </a:solidFill>
                </a:rPr>
                <a:t>1980</a:t>
              </a:r>
            </a:p>
          </p:txBody>
        </p:sp>
      </p:grpSp>
      <p:grpSp>
        <p:nvGrpSpPr>
          <p:cNvPr id="9" name="Group 8"/>
          <p:cNvGrpSpPr/>
          <p:nvPr>
            <p:custDataLst>
              <p:tags r:id="rId8"/>
            </p:custDataLst>
          </p:nvPr>
        </p:nvGrpSpPr>
        <p:grpSpPr>
          <a:xfrm>
            <a:off x="7238999" y="358189"/>
            <a:ext cx="1905000" cy="2238376"/>
            <a:chOff x="7238999" y="358189"/>
            <a:chExt cx="1905000" cy="2238376"/>
          </a:xfrm>
        </p:grpSpPr>
        <p:pic>
          <p:nvPicPr>
            <p:cNvPr id="6150" name="Picture 6" descr="Sockel-5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358189"/>
              <a:ext cx="1905000" cy="22383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884368" y="173868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0" name="Group 9"/>
          <p:cNvGrpSpPr/>
          <p:nvPr>
            <p:custDataLst>
              <p:tags r:id="rId9"/>
            </p:custDataLst>
          </p:nvPr>
        </p:nvGrpSpPr>
        <p:grpSpPr>
          <a:xfrm>
            <a:off x="6206042" y="2596565"/>
            <a:ext cx="2937958" cy="2056572"/>
            <a:chOff x="6206042" y="2596565"/>
            <a:chExt cx="2937958" cy="2056572"/>
          </a:xfrm>
        </p:grpSpPr>
        <p:pic>
          <p:nvPicPr>
            <p:cNvPr id="6148" name="Picture 4" descr="2004-07-24 AMD Socket 754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042" y="2596565"/>
              <a:ext cx="2937958" cy="20565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507191" y="414908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chemeClr val="bg1"/>
                  </a:solidFill>
                </a:rPr>
                <a:t>2004</a:t>
              </a:r>
            </a:p>
          </p:txBody>
        </p:sp>
      </p:grpSp>
      <p:grpSp>
        <p:nvGrpSpPr>
          <p:cNvPr id="11" name="Group 10"/>
          <p:cNvGrpSpPr/>
          <p:nvPr>
            <p:custDataLst>
              <p:tags r:id="rId10"/>
            </p:custDataLst>
          </p:nvPr>
        </p:nvGrpSpPr>
        <p:grpSpPr>
          <a:xfrm>
            <a:off x="6206042" y="4653136"/>
            <a:ext cx="2937957" cy="2188324"/>
            <a:chOff x="6206042" y="4653136"/>
            <a:chExt cx="2937957" cy="2188324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042" y="4653136"/>
              <a:ext cx="2937957" cy="2188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428407" y="6464055"/>
              <a:ext cx="680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chemeClr val="bg1"/>
                  </a:solidFill>
                </a:rPr>
                <a:t>2011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743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Kjøling av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Effekt (W=J/s) er energi pr tidsenhet</a:t>
            </a:r>
          </a:p>
          <a:p>
            <a:pPr lvl="1"/>
            <a:r>
              <a:rPr lang="nb-NO" dirty="0"/>
              <a:t>viser seg som varmeutvikling</a:t>
            </a:r>
          </a:p>
          <a:p>
            <a:pPr lvl="1"/>
            <a:r>
              <a:rPr lang="nb-NO" dirty="0"/>
              <a:t>E=UI, U=RI (Ohms lov), E=R</a:t>
            </a:r>
            <a:r>
              <a:rPr lang="nb-NO" dirty="0">
                <a:solidFill>
                  <a:srgbClr val="FF0000"/>
                </a:solidFill>
              </a:rPr>
              <a:t>I</a:t>
            </a:r>
            <a:r>
              <a:rPr lang="nb-NO" baseline="30000" dirty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lang="nb-NO" dirty="0"/>
              <a:t>=&gt; Varmen stiger med kvadratet av strømmen</a:t>
            </a:r>
          </a:p>
          <a:p>
            <a:r>
              <a:rPr lang="nb-NO" dirty="0"/>
              <a:t>Luftkjøling</a:t>
            </a:r>
          </a:p>
          <a:p>
            <a:pPr lvl="1"/>
            <a:r>
              <a:rPr lang="nb-NO" dirty="0"/>
              <a:t>Bruker vifte og/eller </a:t>
            </a:r>
            <a:r>
              <a:rPr lang="nb-NO" dirty="0" err="1"/>
              <a:t>kjøleribber</a:t>
            </a:r>
            <a:endParaRPr lang="nb-NO" dirty="0"/>
          </a:p>
          <a:p>
            <a:r>
              <a:rPr lang="nb-NO" dirty="0"/>
              <a:t>Væskekjøling</a:t>
            </a:r>
          </a:p>
          <a:p>
            <a:pPr lvl="1"/>
            <a:r>
              <a:rPr lang="nb-NO" dirty="0"/>
              <a:t>Pumper bort varmen med væske</a:t>
            </a:r>
          </a:p>
          <a:p>
            <a:pPr lvl="1"/>
            <a:r>
              <a:rPr lang="nb-NO" dirty="0"/>
              <a:t>Typisk vann </a:t>
            </a:r>
            <a:br>
              <a:rPr lang="nb-NO" dirty="0"/>
            </a:br>
            <a:r>
              <a:rPr lang="nb-NO" dirty="0"/>
              <a:t>(eller flytende nitrogen)</a:t>
            </a:r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17</a:t>
            </a:fld>
            <a:endParaRPr lang="nb-NO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56" y="3213939"/>
            <a:ext cx="2543176" cy="139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405" y="4611659"/>
            <a:ext cx="2072457" cy="178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28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Feilsøking: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Typiske problemer er kjøling eller strøm</a:t>
            </a:r>
          </a:p>
          <a:p>
            <a:r>
              <a:rPr lang="nb-NO" dirty="0"/>
              <a:t>Symptomer</a:t>
            </a:r>
          </a:p>
          <a:p>
            <a:pPr lvl="1"/>
            <a:r>
              <a:rPr lang="nb-NO" dirty="0"/>
              <a:t>PC </a:t>
            </a:r>
            <a:r>
              <a:rPr lang="nb-NO" dirty="0" err="1"/>
              <a:t>booter</a:t>
            </a:r>
            <a:r>
              <a:rPr lang="nb-NO" dirty="0"/>
              <a:t> ikke, eller laster ikke OS</a:t>
            </a:r>
          </a:p>
          <a:p>
            <a:pPr lvl="1"/>
            <a:r>
              <a:rPr lang="nb-NO" dirty="0"/>
              <a:t>PC </a:t>
            </a:r>
            <a:r>
              <a:rPr lang="nb-NO" dirty="0" err="1"/>
              <a:t>kræsjer</a:t>
            </a:r>
            <a:r>
              <a:rPr lang="nb-NO" dirty="0"/>
              <a:t> med enkelte applikasjoner</a:t>
            </a:r>
          </a:p>
          <a:p>
            <a:pPr lvl="1"/>
            <a:r>
              <a:rPr lang="nb-NO" dirty="0"/>
              <a:t>Plutselige POST-feil for mye forskjellig utstyr</a:t>
            </a:r>
          </a:p>
          <a:p>
            <a:r>
              <a:rPr lang="nb-NO" dirty="0"/>
              <a:t>Varme-problem (typisk)</a:t>
            </a:r>
          </a:p>
          <a:p>
            <a:pPr lvl="1"/>
            <a:r>
              <a:rPr lang="nb-NO" dirty="0"/>
              <a:t>PC </a:t>
            </a:r>
            <a:r>
              <a:rPr lang="nb-NO" dirty="0" err="1"/>
              <a:t>booter</a:t>
            </a:r>
            <a:r>
              <a:rPr lang="nb-NO" dirty="0"/>
              <a:t>, men stopper/fryser/</a:t>
            </a:r>
            <a:r>
              <a:rPr lang="nb-NO" dirty="0" err="1"/>
              <a:t>rebooter</a:t>
            </a:r>
            <a:r>
              <a:rPr lang="nb-NO" dirty="0"/>
              <a:t> etter noen få minutter</a:t>
            </a:r>
          </a:p>
          <a:p>
            <a:pPr lvl="1"/>
            <a:r>
              <a:rPr lang="nb-NO" dirty="0"/>
              <a:t>Tiltak: bedre kjøling</a:t>
            </a:r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Busser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19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17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Så langt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Generelt</a:t>
            </a:r>
          </a:p>
          <a:p>
            <a:pPr lvl="1"/>
            <a:r>
              <a:rPr lang="nb-NO" dirty="0"/>
              <a:t>Digital </a:t>
            </a:r>
            <a:r>
              <a:rPr lang="nb-NO" dirty="0" err="1"/>
              <a:t>vs</a:t>
            </a:r>
            <a:r>
              <a:rPr lang="nb-NO" dirty="0"/>
              <a:t> analog, </a:t>
            </a:r>
            <a:r>
              <a:rPr lang="nb-NO" dirty="0" err="1"/>
              <a:t>def</a:t>
            </a:r>
            <a:r>
              <a:rPr lang="nb-NO" dirty="0"/>
              <a:t> computer</a:t>
            </a:r>
          </a:p>
          <a:p>
            <a:r>
              <a:rPr lang="nb-NO" dirty="0"/>
              <a:t>Datatyper</a:t>
            </a:r>
          </a:p>
          <a:p>
            <a:pPr lvl="1"/>
            <a:r>
              <a:rPr lang="nb-NO" dirty="0"/>
              <a:t>Tall, </a:t>
            </a:r>
            <a:r>
              <a:rPr lang="nb-NO" dirty="0" err="1"/>
              <a:t>text</a:t>
            </a:r>
            <a:r>
              <a:rPr lang="nb-NO" dirty="0"/>
              <a:t>, bilder, lyde</a:t>
            </a:r>
          </a:p>
          <a:p>
            <a:r>
              <a:rPr lang="nb-NO" dirty="0"/>
              <a:t>CPU</a:t>
            </a:r>
          </a:p>
          <a:p>
            <a:pPr lvl="1"/>
            <a:r>
              <a:rPr lang="nb-NO" dirty="0"/>
              <a:t>Oppbygging</a:t>
            </a:r>
          </a:p>
          <a:p>
            <a:pPr lvl="1"/>
            <a:r>
              <a:rPr lang="nb-NO" dirty="0"/>
              <a:t>Registre</a:t>
            </a:r>
          </a:p>
          <a:p>
            <a:pPr lvl="1"/>
            <a:r>
              <a:rPr lang="nb-NO" dirty="0"/>
              <a:t>Instruksjoner</a:t>
            </a:r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0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Hovedkort: Busser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292080" y="980728"/>
            <a:ext cx="3851921" cy="5410200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Serielle </a:t>
            </a:r>
            <a:r>
              <a:rPr lang="nb-NO" dirty="0" err="1"/>
              <a:t>vs</a:t>
            </a:r>
            <a:r>
              <a:rPr lang="nb-NO" dirty="0"/>
              <a:t> parallelle</a:t>
            </a:r>
          </a:p>
          <a:p>
            <a:r>
              <a:rPr lang="nb-NO" dirty="0"/>
              <a:t>Data/Adresse/</a:t>
            </a:r>
            <a:br>
              <a:rPr lang="nb-NO" dirty="0"/>
            </a:br>
            <a:r>
              <a:rPr lang="nb-NO" dirty="0"/>
              <a:t>Kontroll/Strøm</a:t>
            </a:r>
          </a:p>
          <a:p>
            <a:r>
              <a:rPr lang="nb-NO" dirty="0"/>
              <a:t>Bredde (#bit), tempo (Hz)</a:t>
            </a:r>
          </a:p>
          <a:p>
            <a:r>
              <a:rPr lang="nb-NO" dirty="0"/>
              <a:t>To hovedbusser:</a:t>
            </a:r>
          </a:p>
          <a:p>
            <a:pPr lvl="1"/>
            <a:r>
              <a:rPr lang="nb-NO" dirty="0"/>
              <a:t>System/FSB</a:t>
            </a:r>
          </a:p>
          <a:p>
            <a:pPr lvl="2"/>
            <a:r>
              <a:rPr lang="nb-NO" dirty="0"/>
              <a:t>forbinder CPU med </a:t>
            </a:r>
            <a:r>
              <a:rPr lang="nb-NO" dirty="0" err="1"/>
              <a:t>Northbridge/RAM</a:t>
            </a:r>
            <a:endParaRPr lang="nb-NO" dirty="0"/>
          </a:p>
          <a:p>
            <a:pPr lvl="1"/>
            <a:r>
              <a:rPr lang="nb-NO" dirty="0"/>
              <a:t>Ekspansjon</a:t>
            </a:r>
          </a:p>
          <a:p>
            <a:pPr lvl="2"/>
            <a:r>
              <a:rPr lang="nb-NO" dirty="0"/>
              <a:t>Forbinder </a:t>
            </a:r>
            <a:r>
              <a:rPr lang="nb-NO" dirty="0" err="1"/>
              <a:t>chipset</a:t>
            </a:r>
            <a:r>
              <a:rPr lang="nb-NO" dirty="0"/>
              <a:t> med </a:t>
            </a:r>
            <a:r>
              <a:rPr lang="nb-NO" dirty="0" err="1"/>
              <a:t>ekspansjons-slots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5137" y="1196752"/>
            <a:ext cx="5307217" cy="4321861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32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Chipset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 err="1"/>
              <a:t>Kontrollerene</a:t>
            </a:r>
            <a:r>
              <a:rPr lang="nb-NO" dirty="0"/>
              <a:t> som styrer utvekslingen av data/instruksjoner/avbrudd-signaler mellom CPU og annet utstyr benevnes gjerne som hovedkortets </a:t>
            </a:r>
            <a:r>
              <a:rPr lang="nb-NO" dirty="0" err="1">
                <a:solidFill>
                  <a:srgbClr val="FF0000"/>
                </a:solidFill>
              </a:rPr>
              <a:t>chipset</a:t>
            </a:r>
            <a:endParaRPr lang="nb-NO" dirty="0">
              <a:solidFill>
                <a:srgbClr val="FF0000"/>
              </a:solidFill>
            </a:endParaRPr>
          </a:p>
          <a:p>
            <a:r>
              <a:rPr lang="nb-NO" dirty="0"/>
              <a:t>De siste ti årene har dette typisk vært to </a:t>
            </a:r>
            <a:r>
              <a:rPr lang="nb-NO" dirty="0" err="1"/>
              <a:t>hovedkontrollere</a:t>
            </a:r>
            <a:endParaRPr lang="nb-NO" dirty="0"/>
          </a:p>
          <a:p>
            <a:pPr lvl="1"/>
            <a:r>
              <a:rPr lang="nb-NO" dirty="0">
                <a:solidFill>
                  <a:srgbClr val="FF0000"/>
                </a:solidFill>
              </a:rPr>
              <a:t>Northbridge</a:t>
            </a:r>
            <a:r>
              <a:rPr lang="nb-NO" dirty="0"/>
              <a:t> (Intel: Memory Controller </a:t>
            </a:r>
            <a:r>
              <a:rPr lang="nb-NO" dirty="0" err="1"/>
              <a:t>Hub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CPU og minne (RAM)</a:t>
            </a:r>
          </a:p>
          <a:p>
            <a:pPr lvl="2"/>
            <a:r>
              <a:rPr lang="nb-NO" dirty="0"/>
              <a:t>Høyhastighets utstyr: grafikk-kort</a:t>
            </a:r>
          </a:p>
          <a:p>
            <a:pPr lvl="2"/>
            <a:r>
              <a:rPr lang="nb-NO" dirty="0"/>
              <a:t>Kommunikasjon med Southbridge</a:t>
            </a:r>
          </a:p>
          <a:p>
            <a:pPr lvl="1"/>
            <a:r>
              <a:rPr lang="nb-NO" dirty="0">
                <a:solidFill>
                  <a:srgbClr val="FF0000"/>
                </a:solidFill>
              </a:rPr>
              <a:t>Southbridge</a:t>
            </a:r>
            <a:r>
              <a:rPr lang="nb-NO" dirty="0"/>
              <a:t> (Intel: </a:t>
            </a:r>
            <a:r>
              <a:rPr lang="nb-NO" dirty="0" err="1"/>
              <a:t>IOController</a:t>
            </a:r>
            <a:r>
              <a:rPr lang="nb-NO" dirty="0"/>
              <a:t> </a:t>
            </a:r>
            <a:r>
              <a:rPr lang="nb-NO" dirty="0" err="1"/>
              <a:t>Hub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Periferiutstyr (typisk utenfor kabinettet)</a:t>
            </a:r>
          </a:p>
          <a:p>
            <a:pPr lvl="2"/>
            <a:r>
              <a:rPr lang="nb-NO" dirty="0"/>
              <a:t>Mindre viktige kontrollere</a:t>
            </a:r>
          </a:p>
          <a:p>
            <a:pPr lvl="2"/>
            <a:r>
              <a:rPr lang="nb-NO" dirty="0"/>
              <a:t>Sekundære og gammeldagse busser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63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79512" y="10654"/>
            <a:ext cx="7315200" cy="914400"/>
          </a:xfrm>
        </p:spPr>
        <p:txBody>
          <a:bodyPr/>
          <a:lstStyle/>
          <a:p>
            <a:r>
              <a:rPr lang="nb-NO" dirty="0"/>
              <a:t> Transportsystemet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51520" y="1052736"/>
            <a:ext cx="8487508" cy="1600200"/>
          </a:xfrm>
        </p:spPr>
        <p:txBody>
          <a:bodyPr>
            <a:normAutofit lnSpcReduction="10000"/>
          </a:bodyPr>
          <a:lstStyle/>
          <a:p>
            <a:r>
              <a:rPr lang="nb-NO" dirty="0"/>
              <a:t>”Kabler” med parallelle og serielle ”ledninger”</a:t>
            </a:r>
          </a:p>
          <a:p>
            <a:r>
              <a:rPr lang="nb-NO" dirty="0"/>
              <a:t>Bredde * Hastighet = Båndbredde</a:t>
            </a:r>
          </a:p>
        </p:txBody>
      </p:sp>
      <p:pic>
        <p:nvPicPr>
          <p:cNvPr id="180228" name="Picture 4" descr="7713d04_1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0631" y="3357564"/>
            <a:ext cx="5649058" cy="2465387"/>
          </a:xfrm>
          <a:prstGeom prst="rect">
            <a:avLst/>
          </a:prstGeom>
          <a:noFill/>
        </p:spPr>
      </p:pic>
      <p:pic>
        <p:nvPicPr>
          <p:cNvPr id="180229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00447" y="4149725"/>
            <a:ext cx="2325566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0230" name="Picture 6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67097" y="2819401"/>
            <a:ext cx="2458915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24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0654"/>
            <a:ext cx="7315200" cy="914400"/>
          </a:xfrm>
        </p:spPr>
        <p:txBody>
          <a:bodyPr/>
          <a:lstStyle/>
          <a:p>
            <a:r>
              <a:rPr lang="nb-NO" dirty="0"/>
              <a:t>Bussenes oppgaver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>
                <a:solidFill>
                  <a:srgbClr val="FF0000"/>
                </a:solidFill>
              </a:rPr>
              <a:t>Adressering</a:t>
            </a:r>
            <a:r>
              <a:rPr lang="nb-NO" dirty="0"/>
              <a:t> av data</a:t>
            </a:r>
          </a:p>
          <a:p>
            <a:r>
              <a:rPr lang="nb-NO" dirty="0">
                <a:solidFill>
                  <a:srgbClr val="FF0000"/>
                </a:solidFill>
              </a:rPr>
              <a:t>Frakt</a:t>
            </a:r>
            <a:r>
              <a:rPr lang="nb-NO" dirty="0"/>
              <a:t> av data</a:t>
            </a:r>
          </a:p>
          <a:p>
            <a:r>
              <a:rPr lang="nb-NO" dirty="0">
                <a:solidFill>
                  <a:srgbClr val="FF0000"/>
                </a:solidFill>
              </a:rPr>
              <a:t>Synkronisering</a:t>
            </a:r>
            <a:r>
              <a:rPr lang="nb-NO" dirty="0"/>
              <a:t> av maskinens komponenter</a:t>
            </a:r>
          </a:p>
          <a:p>
            <a:r>
              <a:rPr lang="nb-NO" dirty="0">
                <a:solidFill>
                  <a:srgbClr val="FF0000"/>
                </a:solidFill>
              </a:rPr>
              <a:t>Flytkontroll</a:t>
            </a:r>
            <a:r>
              <a:rPr lang="nb-NO" dirty="0"/>
              <a:t> mellom komponentene</a:t>
            </a:r>
          </a:p>
          <a:p>
            <a:r>
              <a:rPr lang="nb-NO" dirty="0">
                <a:solidFill>
                  <a:srgbClr val="FF0000"/>
                </a:solidFill>
              </a:rPr>
              <a:t>Signalering</a:t>
            </a:r>
            <a:r>
              <a:rPr lang="nb-NO" dirty="0"/>
              <a:t> mellom komponentene</a:t>
            </a:r>
          </a:p>
          <a:p>
            <a:r>
              <a:rPr lang="nb-NO" dirty="0">
                <a:solidFill>
                  <a:srgbClr val="FF0000"/>
                </a:solidFill>
              </a:rPr>
              <a:t>Strømtilførsel</a:t>
            </a:r>
            <a:r>
              <a:rPr lang="nb-NO" dirty="0"/>
              <a:t> til noen komponenter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60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0"/>
            <a:ext cx="7315200" cy="914400"/>
          </a:xfrm>
        </p:spPr>
        <p:txBody>
          <a:bodyPr/>
          <a:lstStyle/>
          <a:p>
            <a:r>
              <a:rPr lang="nb-NO" dirty="0"/>
              <a:t>Adressering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Bredde fra 20 til 64 bit</a:t>
            </a:r>
          </a:p>
          <a:p>
            <a:pPr lvl="1"/>
            <a:r>
              <a:rPr lang="nb-NO" dirty="0"/>
              <a:t>32 bit gir mulighet for å adressere (2</a:t>
            </a:r>
            <a:r>
              <a:rPr lang="nb-NO" baseline="30000" dirty="0"/>
              <a:t>32</a:t>
            </a:r>
            <a:r>
              <a:rPr lang="nb-NO" dirty="0"/>
              <a:t>=) 4 GB</a:t>
            </a:r>
          </a:p>
          <a:p>
            <a:r>
              <a:rPr lang="nb-NO" dirty="0"/>
              <a:t>Det finnes teknikker med å sende flere bit/byte om gangen</a:t>
            </a:r>
          </a:p>
          <a:p>
            <a:pPr lvl="1"/>
            <a:r>
              <a:rPr lang="nb-NO" dirty="0"/>
              <a:t>Trenger da mindre bredde på bussen</a:t>
            </a:r>
          </a:p>
          <a:p>
            <a:pPr lvl="1"/>
            <a:r>
              <a:rPr lang="nb-NO" dirty="0"/>
              <a:t>Trenger mer kontroll i komponentene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9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95536" y="0"/>
            <a:ext cx="7315200" cy="914400"/>
          </a:xfrm>
        </p:spPr>
        <p:txBody>
          <a:bodyPr/>
          <a:lstStyle/>
          <a:p>
            <a:r>
              <a:rPr lang="nb-NO" dirty="0"/>
              <a:t>Synkronisering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323528" y="1124744"/>
            <a:ext cx="6984776" cy="5040560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Internt i maskinen vil det være flere klokker</a:t>
            </a:r>
          </a:p>
          <a:p>
            <a:r>
              <a:rPr lang="nb-NO" dirty="0"/>
              <a:t>CMOS (BIOS) har en ”vanlig” (sanntids) klokke</a:t>
            </a:r>
          </a:p>
          <a:p>
            <a:r>
              <a:rPr lang="nb-NO" dirty="0"/>
              <a:t>Alle andre klokker er egentlig taktgivere</a:t>
            </a:r>
            <a:br>
              <a:rPr lang="nb-NO" dirty="0"/>
            </a:br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Synkrone</a:t>
            </a:r>
            <a:r>
              <a:rPr lang="nb-NO" dirty="0"/>
              <a:t> komponenter</a:t>
            </a:r>
          </a:p>
          <a:p>
            <a:pPr lvl="1"/>
            <a:r>
              <a:rPr lang="nb-NO" dirty="0"/>
              <a:t>Holder samme eller tilsvarende takt</a:t>
            </a:r>
          </a:p>
          <a:p>
            <a:r>
              <a:rPr lang="nb-NO" dirty="0">
                <a:solidFill>
                  <a:srgbClr val="FF0000"/>
                </a:solidFill>
              </a:rPr>
              <a:t>Asynkrone</a:t>
            </a:r>
            <a:r>
              <a:rPr lang="nb-NO" dirty="0"/>
              <a:t> komponenter</a:t>
            </a:r>
          </a:p>
          <a:p>
            <a:pPr lvl="1"/>
            <a:r>
              <a:rPr lang="nb-NO" dirty="0"/>
              <a:t>Holder hver sin egen takt</a:t>
            </a:r>
          </a:p>
        </p:txBody>
      </p:sp>
      <p:graphicFrame>
        <p:nvGraphicFramePr>
          <p:cNvPr id="184324" name="Objec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39870934"/>
              </p:ext>
            </p:extLst>
          </p:nvPr>
        </p:nvGraphicFramePr>
        <p:xfrm>
          <a:off x="7452428" y="1412776"/>
          <a:ext cx="1413127" cy="1571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Utklipp" r:id="rId11" imgW="3063600" imgH="3147480" progId="">
                  <p:embed/>
                </p:oleObj>
              </mc:Choice>
              <mc:Fallback>
                <p:oleObj name="Utklipp" r:id="rId11" imgW="3063600" imgH="3147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428" y="1412776"/>
                        <a:ext cx="1413127" cy="15718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25" name="Picture 5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08304" y="3459505"/>
            <a:ext cx="1701377" cy="272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25</a:t>
            </a:fld>
            <a:endParaRPr lang="nb-NO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5654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Avbrudds-signal er en beskjed om at noe har hendt</a:t>
            </a:r>
          </a:p>
          <a:p>
            <a:pPr lvl="1"/>
            <a:r>
              <a:rPr lang="nb-NO" dirty="0"/>
              <a:t>Det er mekanismen gjør at CPU og kontrollere får vite at noe/noen vil ha noe gjort</a:t>
            </a:r>
          </a:p>
          <a:p>
            <a:r>
              <a:rPr lang="nb-NO" dirty="0"/>
              <a:t>IRQ - </a:t>
            </a:r>
            <a:r>
              <a:rPr lang="nb-NO" u="sng" dirty="0" err="1">
                <a:solidFill>
                  <a:srgbClr val="FF0000"/>
                </a:solidFill>
              </a:rPr>
              <a:t>I</a:t>
            </a:r>
            <a:r>
              <a:rPr lang="nb-NO" dirty="0" err="1"/>
              <a:t>nterrupt</a:t>
            </a:r>
            <a:r>
              <a:rPr lang="nb-NO" dirty="0"/>
              <a:t> </a:t>
            </a:r>
            <a:r>
              <a:rPr lang="nb-NO" u="sng" dirty="0" err="1">
                <a:solidFill>
                  <a:srgbClr val="FF0000"/>
                </a:solidFill>
              </a:rPr>
              <a:t>R</a:t>
            </a:r>
            <a:r>
              <a:rPr lang="nb-NO" dirty="0" err="1"/>
              <a:t>e</a:t>
            </a:r>
            <a:r>
              <a:rPr lang="nb-NO" u="sng" dirty="0" err="1">
                <a:solidFill>
                  <a:srgbClr val="FF0000"/>
                </a:solidFill>
              </a:rPr>
              <a:t>q</a:t>
            </a:r>
            <a:r>
              <a:rPr lang="nb-NO" dirty="0" err="1"/>
              <a:t>uest</a:t>
            </a:r>
            <a:endParaRPr lang="nb-NO" dirty="0"/>
          </a:p>
          <a:p>
            <a:r>
              <a:rPr lang="nb-NO" dirty="0"/>
              <a:t>Slike signaler kan gis forskjellig prioritet</a:t>
            </a:r>
          </a:p>
          <a:p>
            <a:r>
              <a:rPr lang="nb-NO" dirty="0"/>
              <a:t>Egne komponenter for registrering og viderebehandling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611560" y="25523"/>
            <a:ext cx="7315200" cy="91440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Avbrudds-signaler</a:t>
            </a:r>
            <a:r>
              <a:rPr lang="nb-NO" dirty="0"/>
              <a:t> (</a:t>
            </a:r>
            <a:r>
              <a:rPr lang="nb-NO" dirty="0" err="1">
                <a:solidFill>
                  <a:srgbClr val="FF0000"/>
                </a:solidFill>
              </a:rPr>
              <a:t>interrupt</a:t>
            </a:r>
            <a:r>
              <a:rPr lang="nb-NO" dirty="0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3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6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6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6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6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6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6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0" y="1033934"/>
            <a:ext cx="4704938" cy="4773141"/>
          </a:xfrm>
        </p:spPr>
        <p:txBody>
          <a:bodyPr>
            <a:normAutofit fontScale="85000" lnSpcReduction="10000"/>
          </a:bodyPr>
          <a:lstStyle/>
          <a:p>
            <a:pPr marL="533400" indent="-533400" eaLnBrk="1" hangingPunct="1"/>
            <a:r>
              <a:rPr lang="en-US" sz="2100" dirty="0"/>
              <a:t>IA-32 </a:t>
            </a:r>
            <a:r>
              <a:rPr lang="en-US" sz="2100" dirty="0" err="1"/>
              <a:t>arkitekturen</a:t>
            </a:r>
            <a:r>
              <a:rPr lang="en-US" sz="2100" dirty="0"/>
              <a:t> </a:t>
            </a:r>
            <a:r>
              <a:rPr lang="en-US" sz="2100" dirty="0" err="1"/>
              <a:t>har</a:t>
            </a:r>
            <a:r>
              <a:rPr lang="en-US" sz="2100" dirty="0"/>
              <a:t> en IDT med </a:t>
            </a:r>
            <a:r>
              <a:rPr lang="en-US" sz="2100" dirty="0" err="1"/>
              <a:t>pekere</a:t>
            </a:r>
            <a:r>
              <a:rPr lang="en-US" sz="2100" dirty="0"/>
              <a:t> </a:t>
            </a:r>
            <a:r>
              <a:rPr lang="en-US" sz="2100" dirty="0" err="1"/>
              <a:t>til</a:t>
            </a:r>
            <a:r>
              <a:rPr lang="en-US" sz="2100" dirty="0"/>
              <a:t> 256 </a:t>
            </a:r>
            <a:r>
              <a:rPr lang="en-US" sz="2100" dirty="0" err="1"/>
              <a:t>ulike</a:t>
            </a:r>
            <a:r>
              <a:rPr lang="en-US" sz="2100" dirty="0"/>
              <a:t> interrupt and exceptions</a:t>
            </a:r>
          </a:p>
          <a:p>
            <a:pPr marL="914400" lvl="1" indent="-457200" eaLnBrk="1" hangingPunct="1"/>
            <a:r>
              <a:rPr lang="en-US" sz="1800" dirty="0"/>
              <a:t>32 (0 - 31) </a:t>
            </a:r>
            <a:r>
              <a:rPr lang="en-US" sz="1800" dirty="0" err="1"/>
              <a:t>forhåndsdefinert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reservert</a:t>
            </a:r>
            <a:endParaRPr lang="en-US" sz="1800" dirty="0"/>
          </a:p>
          <a:p>
            <a:pPr marL="914400" lvl="1" indent="-457200" eaLnBrk="1" hangingPunct="1"/>
            <a:r>
              <a:rPr lang="en-US" sz="1800" dirty="0"/>
              <a:t>224 (32 - 255) </a:t>
            </a:r>
            <a:r>
              <a:rPr lang="en-US" sz="1800" dirty="0" err="1"/>
              <a:t>bruker</a:t>
            </a:r>
            <a:r>
              <a:rPr lang="en-US" sz="1800" dirty="0"/>
              <a:t>/OS-</a:t>
            </a:r>
            <a:r>
              <a:rPr lang="en-US" sz="1800" dirty="0" err="1"/>
              <a:t>definert</a:t>
            </a:r>
            <a:endParaRPr lang="en-US" sz="1800" dirty="0"/>
          </a:p>
          <a:p>
            <a:pPr marL="533400" indent="-533400" eaLnBrk="1" hangingPunct="1"/>
            <a:r>
              <a:rPr lang="en-US" sz="2100" dirty="0" err="1"/>
              <a:t>Hvert</a:t>
            </a:r>
            <a:r>
              <a:rPr lang="en-US" sz="2100" dirty="0"/>
              <a:t> interrupt </a:t>
            </a:r>
            <a:r>
              <a:rPr lang="en-US" sz="2100" dirty="0" err="1"/>
              <a:t>har</a:t>
            </a:r>
            <a:r>
              <a:rPr lang="en-US" sz="2100" dirty="0"/>
              <a:t> en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peker</a:t>
            </a:r>
            <a:r>
              <a:rPr lang="en-US" sz="2100" dirty="0"/>
              <a:t> </a:t>
            </a:r>
            <a:r>
              <a:rPr lang="en-US" sz="2100" dirty="0" err="1"/>
              <a:t>i</a:t>
            </a:r>
            <a:r>
              <a:rPr lang="en-US" sz="2100" dirty="0"/>
              <a:t> Interrupt </a:t>
            </a:r>
            <a:r>
              <a:rPr lang="en-US" sz="2100" dirty="0" err="1"/>
              <a:t>tabellen</a:t>
            </a:r>
            <a:r>
              <a:rPr lang="en-US" sz="2100" dirty="0"/>
              <a:t> (IDT) </a:t>
            </a:r>
            <a:r>
              <a:rPr lang="en-US" sz="2100" dirty="0" err="1"/>
              <a:t>og</a:t>
            </a:r>
            <a:r>
              <a:rPr lang="en-US" sz="2100" dirty="0"/>
              <a:t> en </a:t>
            </a:r>
            <a:r>
              <a:rPr lang="en-US" sz="2100" dirty="0" err="1"/>
              <a:t>unik</a:t>
            </a:r>
            <a:r>
              <a:rPr lang="en-US" sz="2100" dirty="0"/>
              <a:t> index </a:t>
            </a:r>
            <a:r>
              <a:rPr lang="en-US" sz="2100" dirty="0" err="1"/>
              <a:t>verdi</a:t>
            </a:r>
            <a:r>
              <a:rPr lang="en-US" sz="2100" dirty="0"/>
              <a:t> </a:t>
            </a:r>
            <a:r>
              <a:rPr lang="en-US" sz="2100" dirty="0" err="1"/>
              <a:t>som</a:t>
            </a:r>
            <a:r>
              <a:rPr lang="en-US" sz="2100" dirty="0"/>
              <a:t> </a:t>
            </a:r>
            <a:r>
              <a:rPr lang="en-US" sz="2100" dirty="0" err="1"/>
              <a:t>gir</a:t>
            </a:r>
            <a:r>
              <a:rPr lang="en-US" sz="2100" dirty="0"/>
              <a:t> </a:t>
            </a:r>
            <a:r>
              <a:rPr lang="en-US" sz="2100" dirty="0" err="1"/>
              <a:t>håndtering</a:t>
            </a:r>
            <a:r>
              <a:rPr lang="en-US" sz="2100" dirty="0"/>
              <a:t> </a:t>
            </a:r>
            <a:r>
              <a:rPr lang="en-US" sz="2100" dirty="0" err="1"/>
              <a:t>som</a:t>
            </a:r>
            <a:r>
              <a:rPr lang="en-US" sz="2100" dirty="0"/>
              <a:t> </a:t>
            </a:r>
            <a:r>
              <a:rPr lang="en-US" sz="2100" dirty="0" err="1"/>
              <a:t>følger</a:t>
            </a:r>
            <a:endParaRPr lang="en-US" sz="2100" dirty="0"/>
          </a:p>
          <a:p>
            <a:pPr marL="914400" lvl="1" indent="-457200" eaLnBrk="1" hangingPunct="1">
              <a:buFont typeface="Wingdings" pitchFamily="2" charset="2"/>
              <a:buAutoNum type="arabicPeriod"/>
            </a:pPr>
            <a:r>
              <a:rPr lang="en-US" sz="1800" dirty="0" err="1"/>
              <a:t>Prosess</a:t>
            </a:r>
            <a:r>
              <a:rPr lang="en-US" sz="1800" dirty="0"/>
              <a:t> </a:t>
            </a:r>
            <a:r>
              <a:rPr lang="en-US" sz="1800" dirty="0" err="1"/>
              <a:t>kjører</a:t>
            </a:r>
            <a:r>
              <a:rPr lang="en-US" sz="1800" dirty="0"/>
              <a:t> </a:t>
            </a:r>
            <a:r>
              <a:rPr lang="en-US" sz="1800" dirty="0" err="1"/>
              <a:t>når</a:t>
            </a:r>
            <a:r>
              <a:rPr lang="en-US" sz="1800" dirty="0"/>
              <a:t> </a:t>
            </a:r>
            <a:r>
              <a:rPr lang="en-US" sz="1800" dirty="0" err="1"/>
              <a:t>interruptet</a:t>
            </a:r>
            <a:r>
              <a:rPr lang="en-US" sz="1800" dirty="0"/>
              <a:t> </a:t>
            </a:r>
            <a:r>
              <a:rPr lang="en-US" sz="1800" dirty="0" err="1"/>
              <a:t>skjer</a:t>
            </a:r>
            <a:br>
              <a:rPr lang="en-US" sz="1800" dirty="0"/>
            </a:br>
            <a:endParaRPr lang="en-US" sz="1800" dirty="0"/>
          </a:p>
          <a:p>
            <a:pPr marL="914400" lvl="1" indent="-457200" eaLnBrk="1" hangingPunct="1">
              <a:buFont typeface="Wingdings" pitchFamily="2" charset="2"/>
              <a:buAutoNum type="arabicPeriod"/>
            </a:pPr>
            <a:r>
              <a:rPr lang="en-US" sz="1800" dirty="0" err="1"/>
              <a:t>Lagre</a:t>
            </a:r>
            <a:r>
              <a:rPr lang="en-US" sz="1800" dirty="0"/>
              <a:t> </a:t>
            </a:r>
            <a:r>
              <a:rPr lang="en-US" sz="1800" dirty="0" err="1"/>
              <a:t>tilstand</a:t>
            </a:r>
            <a:r>
              <a:rPr lang="en-US" sz="1800" dirty="0"/>
              <a:t>, context switch </a:t>
            </a:r>
            <a:br>
              <a:rPr lang="en-US" sz="1800" dirty="0"/>
            </a:b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finn</a:t>
            </a:r>
            <a:r>
              <a:rPr lang="en-US" sz="1800" dirty="0"/>
              <a:t> </a:t>
            </a:r>
            <a:r>
              <a:rPr lang="en-US" sz="1800" dirty="0" err="1"/>
              <a:t>riktig</a:t>
            </a:r>
            <a:r>
              <a:rPr lang="en-US" sz="1800" dirty="0"/>
              <a:t> interrupt handler</a:t>
            </a:r>
            <a:br>
              <a:rPr lang="en-US" sz="1800" dirty="0"/>
            </a:br>
            <a:endParaRPr lang="en-US" sz="1800" dirty="0"/>
          </a:p>
          <a:p>
            <a:pPr marL="914400" lvl="1" indent="-457200" eaLnBrk="1" hangingPunct="1">
              <a:buFont typeface="Wingdings" pitchFamily="2" charset="2"/>
              <a:buAutoNum type="arabicPeriod"/>
            </a:pPr>
            <a:r>
              <a:rPr lang="en-US" sz="1800" dirty="0" err="1"/>
              <a:t>Eksekver</a:t>
            </a:r>
            <a:r>
              <a:rPr lang="en-US" sz="1800" dirty="0"/>
              <a:t> interrupt handler</a:t>
            </a:r>
            <a:br>
              <a:rPr lang="en-US" sz="1800" dirty="0"/>
            </a:br>
            <a:endParaRPr lang="en-US" sz="1800" dirty="0"/>
          </a:p>
          <a:p>
            <a:pPr marL="914400" lvl="1" indent="-457200" eaLnBrk="1" hangingPunct="1">
              <a:buFont typeface="Wingdings" pitchFamily="2" charset="2"/>
              <a:buAutoNum type="arabicPeriod"/>
            </a:pPr>
            <a:r>
              <a:rPr lang="en-US" sz="1800" dirty="0" err="1"/>
              <a:t>Gjenopprett</a:t>
            </a:r>
            <a:r>
              <a:rPr lang="en-US" sz="1800" dirty="0"/>
              <a:t> (</a:t>
            </a:r>
            <a:r>
              <a:rPr lang="en-US" sz="1800" dirty="0" err="1"/>
              <a:t>interruptet</a:t>
            </a:r>
            <a:r>
              <a:rPr lang="en-US" sz="1800" dirty="0"/>
              <a:t>) </a:t>
            </a:r>
            <a:r>
              <a:rPr lang="en-US" sz="1800" dirty="0" err="1"/>
              <a:t>prosess</a:t>
            </a:r>
            <a:br>
              <a:rPr lang="en-US" sz="1800" dirty="0"/>
            </a:br>
            <a:endParaRPr lang="en-US" sz="1800" dirty="0"/>
          </a:p>
          <a:p>
            <a:pPr marL="914400" lvl="1" indent="-457200" eaLnBrk="1" hangingPunct="1">
              <a:buFont typeface="Wingdings" pitchFamily="2" charset="2"/>
              <a:buAutoNum type="arabicPeriod"/>
            </a:pPr>
            <a:r>
              <a:rPr lang="en-US" sz="1800" dirty="0" err="1"/>
              <a:t>Fortsett</a:t>
            </a:r>
            <a:r>
              <a:rPr lang="en-US" sz="1800" dirty="0"/>
              <a:t>  </a:t>
            </a:r>
            <a:r>
              <a:rPr lang="en-US" sz="1800" dirty="0" err="1"/>
              <a:t>eksekvering</a:t>
            </a:r>
            <a:r>
              <a:rPr lang="en-US" sz="1800" dirty="0"/>
              <a:t> 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637206" y="188416"/>
            <a:ext cx="8523638" cy="63408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Interrupt (</a:t>
            </a:r>
            <a:r>
              <a:rPr lang="en-US" dirty="0" err="1"/>
              <a:t>og</a:t>
            </a:r>
            <a:r>
              <a:rPr lang="en-US" dirty="0"/>
              <a:t> Exception) </a:t>
            </a:r>
            <a:r>
              <a:rPr lang="en-US" dirty="0" err="1"/>
              <a:t>Håndtering</a:t>
            </a:r>
            <a:endParaRPr lang="en-US" dirty="0"/>
          </a:p>
        </p:txBody>
      </p:sp>
      <p:pic>
        <p:nvPicPr>
          <p:cNvPr id="960521" name="Picture 9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937125" y="3151188"/>
            <a:ext cx="846138" cy="12874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med"/>
          </a:ln>
        </p:spPr>
      </p:pic>
      <p:pic>
        <p:nvPicPr>
          <p:cNvPr id="960522" name="Picture 10" descr="j0178135"/>
          <p:cNvPicPr>
            <a:picLocks noChangeAspect="1" noChangeArrowheads="1" noCrop="1"/>
          </p:cNvPicPr>
          <p:nvPr>
            <p:custDataLst>
              <p:tags r:id="rId5"/>
            </p:custDataLst>
          </p:nvPr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5008563" y="3314700"/>
            <a:ext cx="88900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23" name="Picture 1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827589" y="5037138"/>
            <a:ext cx="846137" cy="12874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med"/>
          </a:ln>
        </p:spPr>
      </p:pic>
      <p:pic>
        <p:nvPicPr>
          <p:cNvPr id="960524" name="Picture 12" descr="j0178135"/>
          <p:cNvPicPr>
            <a:picLocks noChangeAspect="1" noChangeArrowheads="1" noCrop="1"/>
          </p:cNvPicPr>
          <p:nvPr>
            <p:custDataLst>
              <p:tags r:id="rId7"/>
            </p:custDataLst>
          </p:nvPr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4899025" y="5200650"/>
            <a:ext cx="88900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5035550" y="4348163"/>
            <a:ext cx="3995738" cy="584200"/>
            <a:chOff x="3316" y="2054"/>
            <a:chExt cx="2428" cy="368"/>
          </a:xfrm>
        </p:grpSpPr>
        <p:sp>
          <p:nvSpPr>
            <p:cNvPr id="43036" name="Line 14"/>
            <p:cNvSpPr>
              <a:spLocks noChangeShapeType="1"/>
            </p:cNvSpPr>
            <p:nvPr/>
          </p:nvSpPr>
          <p:spPr bwMode="auto">
            <a:xfrm>
              <a:off x="3316" y="2244"/>
              <a:ext cx="2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3037" name="Text Box 15"/>
            <p:cNvSpPr txBox="1">
              <a:spLocks noChangeArrowheads="1"/>
            </p:cNvSpPr>
            <p:nvPr/>
          </p:nvSpPr>
          <p:spPr bwMode="auto">
            <a:xfrm>
              <a:off x="5336" y="2054"/>
              <a:ext cx="40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/>
                <a:t>user</a:t>
              </a:r>
              <a:br>
                <a:rPr lang="en-US" sz="1400"/>
              </a:br>
              <a:endParaRPr lang="en-US" sz="400"/>
            </a:p>
            <a:p>
              <a:pPr algn="r"/>
              <a:r>
                <a:rPr lang="en-US" sz="1400"/>
                <a:t>kernel</a:t>
              </a:r>
            </a:p>
          </p:txBody>
        </p:sp>
      </p:grpSp>
      <p:sp>
        <p:nvSpPr>
          <p:cNvPr id="960565" name="AutoShape 5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rot="-3771721">
            <a:off x="4149726" y="5730877"/>
            <a:ext cx="684213" cy="315913"/>
          </a:xfrm>
          <a:prstGeom prst="lightningBol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Ins="54000" anchor="ctr"/>
          <a:lstStyle/>
          <a:p>
            <a:endParaRPr lang="nb-NO"/>
          </a:p>
        </p:txBody>
      </p:sp>
      <p:pic>
        <p:nvPicPr>
          <p:cNvPr id="960516" name="Picture 4" descr="j023826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3833813" y="5883275"/>
            <a:ext cx="6032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67" name="Picture 55" descr="j0280909[1]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518401" y="5089525"/>
            <a:ext cx="5683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68" name="Picture 56" descr="HH00786_[1]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535739" y="5059365"/>
            <a:ext cx="585787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69" name="Picture 57" descr="j0239011[1]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5857876" y="3500438"/>
            <a:ext cx="6715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0570" name="Line 58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5616576" y="4986340"/>
            <a:ext cx="822325" cy="338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rIns="54000"/>
          <a:lstStyle/>
          <a:p>
            <a:endParaRPr lang="nb-NO"/>
          </a:p>
        </p:txBody>
      </p:sp>
      <p:sp>
        <p:nvSpPr>
          <p:cNvPr id="960571" name="Line 59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6411914" y="5049840"/>
            <a:ext cx="7937" cy="7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rIns="54000"/>
          <a:lstStyle/>
          <a:p>
            <a:endParaRPr lang="nb-NO"/>
          </a:p>
        </p:txBody>
      </p:sp>
      <p:sp>
        <p:nvSpPr>
          <p:cNvPr id="960572" name="Line 6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6438900" y="5783263"/>
            <a:ext cx="1158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rIns="54000"/>
          <a:lstStyle/>
          <a:p>
            <a:endParaRPr lang="nb-NO"/>
          </a:p>
        </p:txBody>
      </p:sp>
      <p:pic>
        <p:nvPicPr>
          <p:cNvPr id="960575" name="Picture 63" descr="j0280909[1]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697789" y="5268913"/>
            <a:ext cx="5683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76" name="Picture 64" descr="j0280909[1]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877176" y="5448300"/>
            <a:ext cx="5683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77" name="Picture 65" descr="j0280909[1]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056564" y="5627688"/>
            <a:ext cx="5683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78" name="Picture 66" descr="j0280909[1]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235951" y="5807075"/>
            <a:ext cx="5683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0580" name="Picture 68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6550025" y="5668965"/>
            <a:ext cx="450850" cy="219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60581" name="Line 69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6808788" y="5778502"/>
            <a:ext cx="1236662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rIns="54000"/>
          <a:lstStyle/>
          <a:p>
            <a:endParaRPr lang="nb-NO"/>
          </a:p>
        </p:txBody>
      </p:sp>
      <p:sp>
        <p:nvSpPr>
          <p:cNvPr id="960582" name="Freeform 70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4486275" y="4230688"/>
            <a:ext cx="617538" cy="1084262"/>
          </a:xfrm>
          <a:custGeom>
            <a:avLst/>
            <a:gdLst>
              <a:gd name="T0" fmla="*/ 336550 w 389"/>
              <a:gd name="T1" fmla="*/ 0 h 683"/>
              <a:gd name="T2" fmla="*/ 46038 w 389"/>
              <a:gd name="T3" fmla="*/ 452437 h 683"/>
              <a:gd name="T4" fmla="*/ 617538 w 389"/>
              <a:gd name="T5" fmla="*/ 1084262 h 683"/>
              <a:gd name="T6" fmla="*/ 0 60000 65536"/>
              <a:gd name="T7" fmla="*/ 0 60000 65536"/>
              <a:gd name="T8" fmla="*/ 0 60000 65536"/>
              <a:gd name="T9" fmla="*/ 0 w 389"/>
              <a:gd name="T10" fmla="*/ 0 h 683"/>
              <a:gd name="T11" fmla="*/ 389 w 389"/>
              <a:gd name="T12" fmla="*/ 683 h 68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9" h="683">
                <a:moveTo>
                  <a:pt x="212" y="0"/>
                </a:moveTo>
                <a:cubicBezTo>
                  <a:pt x="106" y="85"/>
                  <a:pt x="0" y="171"/>
                  <a:pt x="29" y="285"/>
                </a:cubicBezTo>
                <a:cubicBezTo>
                  <a:pt x="58" y="399"/>
                  <a:pt x="223" y="541"/>
                  <a:pt x="389" y="68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rIns="54000"/>
          <a:lstStyle/>
          <a:p>
            <a:endParaRPr lang="nb-NO"/>
          </a:p>
        </p:txBody>
      </p:sp>
      <p:sp>
        <p:nvSpPr>
          <p:cNvPr id="960564" name="Text Box 5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403975" y="4868865"/>
            <a:ext cx="388914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Ins="54000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85000"/>
              <a:buFont typeface="Wingdings" pitchFamily="2" charset="2"/>
              <a:buNone/>
            </a:pPr>
            <a:r>
              <a:rPr lang="en-US" sz="1000"/>
              <a:t>IDT:</a:t>
            </a:r>
          </a:p>
        </p:txBody>
      </p:sp>
      <p:sp>
        <p:nvSpPr>
          <p:cNvPr id="960584" name="Text Box 7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838700" y="4986340"/>
            <a:ext cx="106377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Ins="54000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85000"/>
              <a:buFont typeface="Wingdings" pitchFamily="2" charset="2"/>
              <a:buNone/>
            </a:pPr>
            <a:r>
              <a:rPr lang="en-US" sz="1000"/>
              <a:t>disk interrupt (x)</a:t>
            </a:r>
          </a:p>
        </p:txBody>
      </p:sp>
      <p:sp>
        <p:nvSpPr>
          <p:cNvPr id="960585" name="Text Box 7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165975" y="4899027"/>
            <a:ext cx="1145532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Ins="54000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85000"/>
              <a:buFont typeface="Wingdings" pitchFamily="2" charset="2"/>
              <a:buNone/>
            </a:pPr>
            <a:r>
              <a:rPr lang="en-US" sz="1000"/>
              <a:t>Interrupt routines:</a:t>
            </a:r>
          </a:p>
        </p:txBody>
      </p:sp>
      <p:sp>
        <p:nvSpPr>
          <p:cNvPr id="960586" name="Freeform 74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5314950" y="4321177"/>
            <a:ext cx="3487738" cy="1446213"/>
          </a:xfrm>
          <a:custGeom>
            <a:avLst/>
            <a:gdLst>
              <a:gd name="T0" fmla="*/ 3487738 w 2197"/>
              <a:gd name="T1" fmla="*/ 1446213 h 911"/>
              <a:gd name="T2" fmla="*/ 2935287 w 2197"/>
              <a:gd name="T3" fmla="*/ 492125 h 911"/>
              <a:gd name="T4" fmla="*/ 554038 w 2197"/>
              <a:gd name="T5" fmla="*/ 190500 h 911"/>
              <a:gd name="T6" fmla="*/ 0 w 2197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2197"/>
              <a:gd name="T13" fmla="*/ 0 h 911"/>
              <a:gd name="T14" fmla="*/ 2197 w 2197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7" h="911">
                <a:moveTo>
                  <a:pt x="2197" y="911"/>
                </a:moveTo>
                <a:cubicBezTo>
                  <a:pt x="2177" y="676"/>
                  <a:pt x="2157" y="442"/>
                  <a:pt x="1849" y="310"/>
                </a:cubicBezTo>
                <a:cubicBezTo>
                  <a:pt x="1541" y="178"/>
                  <a:pt x="657" y="172"/>
                  <a:pt x="349" y="120"/>
                </a:cubicBezTo>
                <a:cubicBezTo>
                  <a:pt x="41" y="68"/>
                  <a:pt x="20" y="3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rIns="54000"/>
          <a:lstStyle/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467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96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60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960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-2.36002E-6 C 0.05625 0.00556 0.11267 0.01134 0.15799 -2.36002E-6 C 0.2033 -0.01133 0.23767 -0.03979 0.27222 -0.06825 " pathEditMode="relative" ptsTypes="aaA">
                                      <p:cBhvr>
                                        <p:cTn id="33" dur="1500" fill="hold"/>
                                        <p:tgtEl>
                                          <p:spTgt spid="960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6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960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960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6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60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6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6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60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60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960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96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60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60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60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9363E-6 L 0.07239 0.0528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60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96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60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9605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0" dur="2000" fill="hold"/>
                                        <p:tgtEl>
                                          <p:spTgt spid="960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6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960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60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22 -0.06833 C 0.24322 -0.03984 0.2144 -0.01111 0.16892 0.0007 C 0.12343 0.01251 0.06145 0.00718 -0.00035 0.00209 " pathEditMode="relative" ptsTypes="aaA">
                                      <p:cBhvr>
                                        <p:cTn id="135" dur="2000" fill="hold"/>
                                        <p:tgtEl>
                                          <p:spTgt spid="960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960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65" grpId="0" animBg="1"/>
      <p:bldP spid="960565" grpId="1" animBg="1"/>
      <p:bldP spid="960570" grpId="0" animBg="1"/>
      <p:bldP spid="960571" grpId="0" animBg="1"/>
      <p:bldP spid="960572" grpId="0" animBg="1"/>
      <p:bldP spid="960581" grpId="0" animBg="1"/>
      <p:bldP spid="960582" grpId="0" animBg="1"/>
      <p:bldP spid="960564" grpId="0"/>
      <p:bldP spid="960584" grpId="0"/>
      <p:bldP spid="960584" grpId="1"/>
      <p:bldP spid="960585" grpId="0"/>
      <p:bldP spid="9605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Oppstart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28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3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BIOS – </a:t>
            </a:r>
            <a:r>
              <a:rPr lang="nb-NO" dirty="0">
                <a:solidFill>
                  <a:srgbClr val="FF0000"/>
                </a:solidFill>
              </a:rPr>
              <a:t>BASIC</a:t>
            </a:r>
            <a:r>
              <a:rPr lang="nb-NO" dirty="0"/>
              <a:t> I/O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>
                <a:solidFill>
                  <a:srgbClr val="FF0000"/>
                </a:solidFill>
              </a:rPr>
              <a:t>Programvare</a:t>
            </a:r>
            <a:r>
              <a:rPr lang="nb-NO" dirty="0"/>
              <a:t> for å kontrollere essensielle </a:t>
            </a:r>
            <a:r>
              <a:rPr lang="nb-NO" dirty="0" err="1"/>
              <a:t>komponeneter</a:t>
            </a:r>
            <a:endParaRPr lang="nb-NO" dirty="0"/>
          </a:p>
          <a:p>
            <a:pPr lvl="1"/>
            <a:r>
              <a:rPr lang="nb-NO" dirty="0"/>
              <a:t>F.eks. </a:t>
            </a:r>
            <a:r>
              <a:rPr lang="nb-NO" dirty="0" err="1"/>
              <a:t>Tastastur</a:t>
            </a:r>
            <a:r>
              <a:rPr lang="nb-NO" dirty="0"/>
              <a:t>, skjerm, disker, serielle porter, …</a:t>
            </a:r>
          </a:p>
          <a:p>
            <a:r>
              <a:rPr lang="nb-NO" dirty="0"/>
              <a:t>Lagres på ROM brikke</a:t>
            </a:r>
          </a:p>
          <a:p>
            <a:r>
              <a:rPr lang="nb-NO" dirty="0"/>
              <a:t>Tre hovedfunksjoner</a:t>
            </a:r>
          </a:p>
          <a:p>
            <a:pPr lvl="1"/>
            <a:r>
              <a:rPr lang="nb-NO" dirty="0" err="1"/>
              <a:t>Boote</a:t>
            </a:r>
            <a:r>
              <a:rPr lang="nb-NO" dirty="0"/>
              <a:t> </a:t>
            </a:r>
            <a:r>
              <a:rPr lang="nb-NO" dirty="0" err="1"/>
              <a:t>PCen</a:t>
            </a:r>
            <a:endParaRPr lang="nb-NO" dirty="0"/>
          </a:p>
          <a:p>
            <a:pPr lvl="1"/>
            <a:r>
              <a:rPr lang="nb-NO" dirty="0"/>
              <a:t>Teste og </a:t>
            </a:r>
            <a:r>
              <a:rPr lang="nb-NO" dirty="0" err="1"/>
              <a:t>verfisere</a:t>
            </a:r>
            <a:r>
              <a:rPr lang="nb-NO" dirty="0"/>
              <a:t> hardware</a:t>
            </a:r>
          </a:p>
          <a:p>
            <a:pPr lvl="1"/>
            <a:r>
              <a:rPr lang="nb-NO" dirty="0"/>
              <a:t>Levere grensesnitt mellom hardware og software.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7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 dag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8435280" cy="5256584"/>
          </a:xfrm>
        </p:spPr>
        <p:txBody>
          <a:bodyPr>
            <a:normAutofit/>
          </a:bodyPr>
          <a:lstStyle/>
          <a:p>
            <a:r>
              <a:rPr lang="nb-NO" dirty="0"/>
              <a:t>Oppbygging av (IBM) PC systemer</a:t>
            </a:r>
          </a:p>
          <a:p>
            <a:pPr lvl="1"/>
            <a:r>
              <a:rPr lang="nb-NO" dirty="0"/>
              <a:t>Ikke de eneste, </a:t>
            </a:r>
            <a:r>
              <a:rPr lang="nb-NO" dirty="0" err="1"/>
              <a:t>jf</a:t>
            </a:r>
            <a:r>
              <a:rPr lang="nb-NO" dirty="0"/>
              <a:t> forrige forelesning</a:t>
            </a:r>
          </a:p>
          <a:p>
            <a:pPr lvl="1"/>
            <a:r>
              <a:rPr lang="nb-NO" dirty="0"/>
              <a:t>Ser ikke på ALT</a:t>
            </a:r>
          </a:p>
          <a:p>
            <a:pPr lvl="2"/>
            <a:r>
              <a:rPr lang="nb-NO" dirty="0"/>
              <a:t>Forhåpentligvis noe av det viktigste</a:t>
            </a:r>
          </a:p>
          <a:p>
            <a:r>
              <a:rPr lang="nb-NO" dirty="0"/>
              <a:t>Viktigst</a:t>
            </a:r>
          </a:p>
          <a:p>
            <a:pPr lvl="1"/>
            <a:r>
              <a:rPr lang="nb-NO" dirty="0"/>
              <a:t>Forstå sammenheng</a:t>
            </a:r>
          </a:p>
          <a:p>
            <a:pPr lvl="1"/>
            <a:r>
              <a:rPr lang="nb-NO" dirty="0"/>
              <a:t>Ikke alle komponenter i detalj, </a:t>
            </a:r>
          </a:p>
          <a:p>
            <a:pPr lvl="2"/>
            <a:r>
              <a:rPr lang="nb-NO" dirty="0"/>
              <a:t>men hvilke type de er.</a:t>
            </a:r>
          </a:p>
          <a:p>
            <a:pPr lvl="2"/>
            <a:r>
              <a:rPr lang="nb-NO" dirty="0"/>
              <a:t>Hvordan de henger sammen med resten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91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Boot</a:t>
            </a:r>
            <a:r>
              <a:rPr lang="nb-NO" dirty="0"/>
              <a:t> sekvensen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0" y="1000084"/>
            <a:ext cx="4220337" cy="5309236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sz="2400" dirty="0" err="1"/>
              <a:t>Strømforsyningen</a:t>
            </a:r>
            <a:r>
              <a:rPr lang="en-US" sz="2400" dirty="0"/>
              <a:t> starter </a:t>
            </a:r>
            <a:r>
              <a:rPr lang="en-US" sz="2400" dirty="0" err="1"/>
              <a:t>opp</a:t>
            </a:r>
            <a:endParaRPr lang="en-US" sz="2400" dirty="0"/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sz="2400" dirty="0" err="1"/>
              <a:t>Primærdelen</a:t>
            </a:r>
            <a:r>
              <a:rPr lang="en-US" sz="2400" dirty="0"/>
              <a:t> </a:t>
            </a:r>
            <a:r>
              <a:rPr lang="en-US" sz="2400" dirty="0" err="1"/>
              <a:t>av</a:t>
            </a:r>
            <a:r>
              <a:rPr lang="en-US" sz="2400" dirty="0"/>
              <a:t> BIOS </a:t>
            </a:r>
            <a:r>
              <a:rPr lang="en-US" sz="2400" dirty="0" err="1"/>
              <a:t>lastes</a:t>
            </a:r>
            <a:r>
              <a:rPr lang="en-US" sz="2400" dirty="0"/>
              <a:t> inn </a:t>
            </a:r>
            <a:r>
              <a:rPr lang="en-US" sz="2400" dirty="0" err="1"/>
              <a:t>i</a:t>
            </a:r>
            <a:r>
              <a:rPr lang="en-US" sz="2400" dirty="0"/>
              <a:t> RAM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sz="2000" dirty="0"/>
              <a:t>CPU </a:t>
            </a:r>
            <a:r>
              <a:rPr lang="en-US" sz="2000" dirty="0" err="1"/>
              <a:t>leser</a:t>
            </a:r>
            <a:r>
              <a:rPr lang="en-US" sz="2000" dirty="0"/>
              <a:t> inn </a:t>
            </a:r>
            <a:r>
              <a:rPr lang="en-US" sz="2000" dirty="0" err="1"/>
              <a:t>startadressen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BIOS boot </a:t>
            </a:r>
            <a:r>
              <a:rPr lang="en-US" sz="2000" dirty="0" err="1"/>
              <a:t>programmet</a:t>
            </a:r>
            <a:endParaRPr lang="en-US" sz="2000" dirty="0"/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Type boot </a:t>
            </a:r>
            <a:r>
              <a:rPr lang="en-US" sz="2400" dirty="0" err="1"/>
              <a:t>bekreftes</a:t>
            </a:r>
            <a:endParaRPr lang="en-US" sz="2400" dirty="0"/>
          </a:p>
          <a:p>
            <a:pPr marL="838200" lvl="1" indent="-381000">
              <a:lnSpc>
                <a:spcPct val="90000"/>
              </a:lnSpc>
            </a:pPr>
            <a:r>
              <a:rPr lang="en-US" sz="2000" dirty="0"/>
              <a:t>Cold boot: </a:t>
            </a:r>
            <a:r>
              <a:rPr lang="en-US" sz="2000" dirty="0" err="1"/>
              <a:t>slås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sz="2000" dirty="0"/>
              <a:t>Warm boot: </a:t>
            </a:r>
            <a:r>
              <a:rPr lang="en-US" sz="2000" dirty="0" err="1"/>
              <a:t>omstart</a:t>
            </a:r>
            <a:r>
              <a:rPr lang="en-US" sz="2000" dirty="0"/>
              <a:t>/rest, </a:t>
            </a:r>
            <a:r>
              <a:rPr lang="en-US" sz="2000" dirty="0" err="1"/>
              <a:t>kjører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POSTWhen</a:t>
            </a:r>
            <a:r>
              <a:rPr lang="en-US" sz="2000" dirty="0"/>
              <a:t> PC restarted or reset, does not run POST 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Power On Self Test (POST) </a:t>
            </a:r>
            <a:r>
              <a:rPr lang="en-US" sz="2400" dirty="0" err="1"/>
              <a:t>begynner</a:t>
            </a:r>
            <a:endParaRPr lang="en-US" sz="2400" dirty="0"/>
          </a:p>
          <a:p>
            <a:pPr marL="838200" lvl="1" indent="-381000">
              <a:lnSpc>
                <a:spcPct val="90000"/>
              </a:lnSpc>
            </a:pPr>
            <a:r>
              <a:rPr lang="en-US" sz="2000" dirty="0" err="1"/>
              <a:t>Feilmeldinger</a:t>
            </a:r>
            <a:r>
              <a:rPr lang="en-US" sz="2000" dirty="0"/>
              <a:t> </a:t>
            </a:r>
            <a:r>
              <a:rPr lang="en-US" sz="2000" dirty="0" err="1"/>
              <a:t>gis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“beep </a:t>
            </a:r>
            <a:r>
              <a:rPr lang="en-US" sz="2000" dirty="0" err="1"/>
              <a:t>koder</a:t>
            </a:r>
            <a:r>
              <a:rPr lang="en-US" sz="2000" dirty="0"/>
              <a:t>”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Video adapter </a:t>
            </a:r>
            <a:r>
              <a:rPr lang="en-US" sz="2400" dirty="0" err="1"/>
              <a:t>programvaren</a:t>
            </a:r>
            <a:r>
              <a:rPr lang="en-US" sz="2400" dirty="0"/>
              <a:t> </a:t>
            </a:r>
            <a:r>
              <a:rPr lang="en-US" sz="2400" dirty="0" err="1"/>
              <a:t>lastes</a:t>
            </a:r>
            <a:endParaRPr lang="en-US" sz="2400" dirty="0"/>
          </a:p>
          <a:p>
            <a:pPr marL="533400" indent="-533400">
              <a:lnSpc>
                <a:spcPct val="80000"/>
              </a:lnSpc>
              <a:buFontTx/>
              <a:buAutoNum type="arabicPeriod" startAt="6"/>
            </a:pPr>
            <a:r>
              <a:rPr lang="en-US" sz="2000" dirty="0"/>
              <a:t>BIOS for </a:t>
            </a:r>
            <a:r>
              <a:rPr lang="en-US" sz="2000" dirty="0" err="1"/>
              <a:t>annet</a:t>
            </a:r>
            <a:r>
              <a:rPr lang="en-US" sz="2000" dirty="0"/>
              <a:t> </a:t>
            </a:r>
            <a:r>
              <a:rPr lang="en-US" sz="2000" dirty="0" err="1"/>
              <a:t>utstyr</a:t>
            </a:r>
            <a:r>
              <a:rPr lang="en-US" sz="2000" dirty="0"/>
              <a:t> </a:t>
            </a:r>
            <a:r>
              <a:rPr lang="en-US" sz="2000" dirty="0" err="1"/>
              <a:t>lastes</a:t>
            </a:r>
            <a:endParaRPr lang="en-US" sz="2000" dirty="0"/>
          </a:p>
          <a:p>
            <a:pPr marL="914400" lvl="1" indent="-457200">
              <a:lnSpc>
                <a:spcPct val="80000"/>
              </a:lnSpc>
            </a:pPr>
            <a:r>
              <a:rPr lang="en-US" sz="1800" dirty="0"/>
              <a:t>BIOS startup screen </a:t>
            </a:r>
            <a:r>
              <a:rPr lang="en-US" sz="1800" dirty="0" err="1"/>
              <a:t>lastes</a:t>
            </a:r>
            <a:endParaRPr lang="en-US" sz="1800" dirty="0"/>
          </a:p>
          <a:p>
            <a:pPr marL="914400" lvl="1" indent="-457200">
              <a:lnSpc>
                <a:spcPct val="80000"/>
              </a:lnSpc>
            </a:pPr>
            <a:r>
              <a:rPr lang="en-US" sz="1800" dirty="0" err="1"/>
              <a:t>Feilmeldinger</a:t>
            </a:r>
            <a:r>
              <a:rPr lang="en-US" sz="1800" dirty="0"/>
              <a:t> vises </a:t>
            </a:r>
            <a:r>
              <a:rPr lang="en-US" sz="1800" dirty="0" err="1"/>
              <a:t>som</a:t>
            </a:r>
            <a:r>
              <a:rPr lang="en-US" sz="1800" dirty="0"/>
              <a:t> text.</a:t>
            </a:r>
          </a:p>
          <a:p>
            <a:pPr marL="533400" indent="-533400">
              <a:lnSpc>
                <a:spcPct val="80000"/>
              </a:lnSpc>
              <a:buFontTx/>
              <a:buAutoNum type="arabicPeriod" startAt="7"/>
            </a:pPr>
            <a:r>
              <a:rPr lang="en-US" sz="2000" dirty="0"/>
              <a:t>CMOS </a:t>
            </a:r>
            <a:r>
              <a:rPr lang="en-US" sz="2000" dirty="0" err="1"/>
              <a:t>konfigurering</a:t>
            </a:r>
            <a:r>
              <a:rPr lang="en-US" sz="2000" dirty="0"/>
              <a:t> </a:t>
            </a:r>
            <a:r>
              <a:rPr lang="en-US" sz="2000" dirty="0" err="1"/>
              <a:t>testet</a:t>
            </a:r>
            <a:endParaRPr lang="en-US" sz="2000" dirty="0"/>
          </a:p>
          <a:p>
            <a:pPr marL="914400" lvl="1" indent="-457200">
              <a:lnSpc>
                <a:spcPct val="80000"/>
              </a:lnSpc>
            </a:pPr>
            <a:r>
              <a:rPr lang="en-US" sz="1800" dirty="0" err="1"/>
              <a:t>Sjekker</a:t>
            </a:r>
            <a:r>
              <a:rPr lang="en-US" sz="1800" dirty="0"/>
              <a:t> at </a:t>
            </a:r>
            <a:r>
              <a:rPr lang="en-US" sz="1800" dirty="0" err="1"/>
              <a:t>utstyr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opplistet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CMOS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tilstede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fungerer</a:t>
            </a:r>
            <a:r>
              <a:rPr lang="en-US" sz="18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42287" y="0"/>
            <a:ext cx="4579503" cy="3695718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4308229" y="3714752"/>
            <a:ext cx="4484108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tangle 8"/>
          <p:cNvSpPr/>
          <p:nvPr>
            <p:custDataLst>
              <p:tags r:id="rId7"/>
            </p:custDataLst>
          </p:nvPr>
        </p:nvSpPr>
        <p:spPr>
          <a:xfrm>
            <a:off x="4239655" y="3717033"/>
            <a:ext cx="4572000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  <a:buFontTx/>
              <a:buAutoNum type="arabicPeriod" startAt="8"/>
            </a:pPr>
            <a:r>
              <a:rPr lang="en-US" sz="2000" dirty="0"/>
              <a:t>Porter </a:t>
            </a:r>
            <a:r>
              <a:rPr lang="en-US" sz="2000" dirty="0" err="1"/>
              <a:t>tildelt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utstyr</a:t>
            </a:r>
            <a:r>
              <a:rPr lang="en-US" sz="2000" dirty="0"/>
              <a:t> </a:t>
            </a:r>
            <a:r>
              <a:rPr lang="en-US" sz="2000" dirty="0" err="1"/>
              <a:t>konfigurert</a:t>
            </a:r>
            <a:r>
              <a:rPr lang="en-US" sz="2000" dirty="0"/>
              <a:t>.</a:t>
            </a:r>
          </a:p>
          <a:p>
            <a:pPr marL="533400" indent="-533400">
              <a:lnSpc>
                <a:spcPct val="80000"/>
              </a:lnSpc>
              <a:buFontTx/>
              <a:buAutoNum type="arabicPeriod" startAt="8"/>
            </a:pPr>
            <a:r>
              <a:rPr lang="en-US" sz="2000" dirty="0"/>
              <a:t>Hardware </a:t>
            </a:r>
            <a:r>
              <a:rPr lang="en-US" sz="2000" dirty="0" err="1"/>
              <a:t>konfigurasjon</a:t>
            </a:r>
            <a:r>
              <a:rPr lang="en-US" sz="2000" dirty="0"/>
              <a:t> </a:t>
            </a:r>
            <a:r>
              <a:rPr lang="en-US" sz="2000" dirty="0" err="1"/>
              <a:t>bekreftet</a:t>
            </a:r>
            <a:endParaRPr lang="en-US" sz="2000" dirty="0"/>
          </a:p>
          <a:p>
            <a:pPr marL="914400" lvl="1" indent="-457200">
              <a:lnSpc>
                <a:spcPct val="80000"/>
              </a:lnSpc>
            </a:pPr>
            <a:r>
              <a:rPr lang="en-US" sz="1800" dirty="0"/>
              <a:t>BIOS </a:t>
            </a:r>
            <a:r>
              <a:rPr lang="en-US" sz="1800" dirty="0" err="1"/>
              <a:t>viser</a:t>
            </a:r>
            <a:r>
              <a:rPr lang="en-US" sz="1800" dirty="0"/>
              <a:t> </a:t>
            </a:r>
            <a:r>
              <a:rPr lang="en-US" sz="1800" dirty="0" err="1"/>
              <a:t>oppsummeringskjerm</a:t>
            </a:r>
            <a:endParaRPr lang="en-US" sz="1800" dirty="0"/>
          </a:p>
          <a:p>
            <a:pPr marL="533400" indent="-533400">
              <a:lnSpc>
                <a:spcPct val="80000"/>
              </a:lnSpc>
              <a:buFontTx/>
              <a:buAutoNum type="arabicPeriod" startAt="10"/>
            </a:pPr>
            <a:r>
              <a:rPr lang="en-US" sz="2000" dirty="0" err="1"/>
              <a:t>Operativ</a:t>
            </a:r>
            <a:r>
              <a:rPr lang="en-US" sz="2000" dirty="0"/>
              <a:t> </a:t>
            </a:r>
            <a:r>
              <a:rPr lang="en-US" sz="2000" dirty="0" err="1"/>
              <a:t>systemet</a:t>
            </a:r>
            <a:r>
              <a:rPr lang="en-US" sz="2000" dirty="0"/>
              <a:t> </a:t>
            </a:r>
            <a:r>
              <a:rPr lang="en-US" sz="2000" dirty="0" err="1"/>
              <a:t>lokaliseret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lastes</a:t>
            </a:r>
            <a:r>
              <a:rPr lang="en-US" sz="2000" dirty="0"/>
              <a:t> (MBR)</a:t>
            </a:r>
            <a:br>
              <a:rPr lang="en-US" sz="2000" dirty="0"/>
            </a:br>
            <a:endParaRPr lang="en-US" sz="2000" dirty="0"/>
          </a:p>
          <a:p>
            <a:pPr marL="533400" indent="-533400">
              <a:lnSpc>
                <a:spcPct val="80000"/>
              </a:lnSpc>
            </a:pPr>
            <a:r>
              <a:rPr lang="en-US" sz="2000" u="sng" dirty="0"/>
              <a:t>Boot </a:t>
            </a:r>
            <a:r>
              <a:rPr lang="en-US" sz="2000" u="sng" dirty="0" err="1"/>
              <a:t>mislykkes</a:t>
            </a:r>
            <a:r>
              <a:rPr lang="en-US" sz="2000" u="sng" dirty="0"/>
              <a:t>:</a:t>
            </a:r>
            <a:r>
              <a:rPr lang="en-US" sz="2000" dirty="0"/>
              <a:t> </a:t>
            </a:r>
          </a:p>
          <a:p>
            <a:pPr marL="914400" lvl="1" indent="-457200">
              <a:lnSpc>
                <a:spcPct val="80000"/>
              </a:lnSpc>
            </a:pPr>
            <a:r>
              <a:rPr lang="en-US" sz="1800" dirty="0" err="1"/>
              <a:t>Når</a:t>
            </a:r>
            <a:r>
              <a:rPr lang="en-US" sz="1800" dirty="0"/>
              <a:t> </a:t>
            </a:r>
            <a:r>
              <a:rPr lang="en-US" sz="1800" dirty="0" err="1"/>
              <a:t>PCen</a:t>
            </a:r>
            <a:r>
              <a:rPr lang="en-US" sz="1800" dirty="0"/>
              <a:t> </a:t>
            </a:r>
            <a:r>
              <a:rPr lang="en-US" sz="1800" dirty="0" err="1"/>
              <a:t>ikke</a:t>
            </a:r>
            <a:r>
              <a:rPr lang="en-US" sz="1800" dirty="0"/>
              <a:t> </a:t>
            </a:r>
            <a:r>
              <a:rPr lang="en-US" sz="1800" dirty="0" err="1"/>
              <a:t>klarer</a:t>
            </a:r>
            <a:r>
              <a:rPr lang="en-US" sz="1800" dirty="0"/>
              <a:t> å </a:t>
            </a:r>
            <a:r>
              <a:rPr lang="en-US" sz="1800" dirty="0" err="1"/>
              <a:t>fullføre</a:t>
            </a:r>
            <a:r>
              <a:rPr lang="en-US" sz="1800" dirty="0"/>
              <a:t> BIOS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laste</a:t>
            </a:r>
            <a:r>
              <a:rPr lang="en-US" sz="1800" dirty="0"/>
              <a:t> OS</a:t>
            </a:r>
          </a:p>
          <a:p>
            <a:pPr marL="914400" lvl="1" indent="-457200">
              <a:lnSpc>
                <a:spcPct val="80000"/>
              </a:lnSpc>
            </a:pPr>
            <a:r>
              <a:rPr lang="en-US" sz="1800" dirty="0" err="1"/>
              <a:t>Typisk</a:t>
            </a:r>
            <a:r>
              <a:rPr lang="en-US" sz="1800" dirty="0"/>
              <a:t> </a:t>
            </a:r>
            <a:r>
              <a:rPr lang="en-US" sz="1800" dirty="0" err="1"/>
              <a:t>årsak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løse</a:t>
            </a:r>
            <a:r>
              <a:rPr lang="en-US" sz="1800" dirty="0"/>
              <a:t> </a:t>
            </a:r>
            <a:r>
              <a:rPr lang="en-US" sz="1800" dirty="0" err="1"/>
              <a:t>eller</a:t>
            </a:r>
            <a:r>
              <a:rPr lang="en-US" sz="1800" dirty="0"/>
              <a:t> </a:t>
            </a:r>
            <a:r>
              <a:rPr lang="en-US" sz="1800" dirty="0" err="1"/>
              <a:t>manglende</a:t>
            </a:r>
            <a:r>
              <a:rPr lang="en-US" sz="1800" dirty="0"/>
              <a:t> </a:t>
            </a:r>
            <a:r>
              <a:rPr lang="en-US" sz="1800" dirty="0" err="1"/>
              <a:t>komponenter</a:t>
            </a:r>
            <a:r>
              <a:rPr lang="en-US" sz="1800" dirty="0"/>
              <a:t>, </a:t>
            </a:r>
            <a:r>
              <a:rPr lang="en-US" sz="1800" dirty="0" err="1"/>
              <a:t>og</a:t>
            </a:r>
            <a:r>
              <a:rPr lang="en-US" sz="1800" dirty="0"/>
              <a:t>/</a:t>
            </a:r>
            <a:r>
              <a:rPr lang="en-US" sz="1800" dirty="0" err="1"/>
              <a:t>eller</a:t>
            </a:r>
            <a:r>
              <a:rPr lang="en-US" sz="1800" dirty="0"/>
              <a:t> OS/driver-</a:t>
            </a:r>
            <a:r>
              <a:rPr lang="en-US" sz="1800" dirty="0" err="1"/>
              <a:t>feil</a:t>
            </a:r>
            <a:r>
              <a:rPr lang="en-US" sz="1800" dirty="0"/>
              <a:t> </a:t>
            </a:r>
            <a:r>
              <a:rPr lang="en-US" sz="1800" dirty="0" err="1"/>
              <a:t>på</a:t>
            </a:r>
            <a:r>
              <a:rPr lang="en-US" sz="1800" dirty="0"/>
              <a:t> disk.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2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Power On </a:t>
            </a:r>
            <a:r>
              <a:rPr lang="nb-NO" dirty="0" err="1"/>
              <a:t>Self</a:t>
            </a:r>
            <a:r>
              <a:rPr lang="nb-NO" dirty="0"/>
              <a:t> Test (</a:t>
            </a:r>
            <a:r>
              <a:rPr lang="nb-NO" dirty="0">
                <a:solidFill>
                  <a:srgbClr val="FF0000"/>
                </a:solidFill>
              </a:rPr>
              <a:t>POST</a:t>
            </a:r>
            <a:r>
              <a:rPr lang="nb-NO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Feil-koder er (hovedsakelig) avhengig av BIOS produsent</a:t>
            </a:r>
          </a:p>
          <a:p>
            <a:r>
              <a:rPr lang="nb-NO" dirty="0"/>
              <a:t>To typer</a:t>
            </a:r>
          </a:p>
          <a:p>
            <a:pPr lvl="1"/>
            <a:r>
              <a:rPr lang="nb-NO" dirty="0" err="1"/>
              <a:t>Beep</a:t>
            </a:r>
            <a:r>
              <a:rPr lang="nb-NO" dirty="0"/>
              <a:t>-koder</a:t>
            </a:r>
          </a:p>
          <a:p>
            <a:pPr lvl="2"/>
            <a:r>
              <a:rPr lang="nb-NO" dirty="0"/>
              <a:t>Lange og korte toner i høyttaler</a:t>
            </a:r>
          </a:p>
          <a:p>
            <a:pPr lvl="1"/>
            <a:r>
              <a:rPr lang="nb-NO" dirty="0"/>
              <a:t>Feilmeldinger</a:t>
            </a:r>
          </a:p>
          <a:p>
            <a:pPr lvl="2"/>
            <a:r>
              <a:rPr lang="nb-NO" dirty="0"/>
              <a:t>Til skjerm</a:t>
            </a:r>
          </a:p>
          <a:p>
            <a:pPr lvl="2"/>
            <a:r>
              <a:rPr lang="nb-NO" dirty="0"/>
              <a:t>1xx </a:t>
            </a:r>
            <a:r>
              <a:rPr lang="nb-NO" dirty="0" err="1"/>
              <a:t>Motherboard</a:t>
            </a:r>
            <a:r>
              <a:rPr lang="nb-NO" dirty="0"/>
              <a:t>, 2xx RAM, 3xx Tastatur, 17xx HD,…</a:t>
            </a:r>
          </a:p>
          <a:p>
            <a:pPr lvl="2"/>
            <a:r>
              <a:rPr lang="nb-NO" dirty="0"/>
              <a:t>3-4 siffer med litt forklaring</a:t>
            </a:r>
          </a:p>
          <a:p>
            <a:pPr lvl="3"/>
            <a:r>
              <a:rPr lang="nb-NO" dirty="0"/>
              <a:t>«BIOS ROM </a:t>
            </a:r>
            <a:r>
              <a:rPr lang="nb-NO" dirty="0" err="1"/>
              <a:t>checksum</a:t>
            </a:r>
            <a:r>
              <a:rPr lang="nb-NO" dirty="0"/>
              <a:t> </a:t>
            </a:r>
            <a:r>
              <a:rPr lang="nb-NO" dirty="0" err="1"/>
              <a:t>Error</a:t>
            </a:r>
            <a:r>
              <a:rPr lang="nb-NO" dirty="0"/>
              <a:t>: </a:t>
            </a:r>
            <a:r>
              <a:rPr lang="nb-NO" dirty="0" err="1"/>
              <a:t>Systen</a:t>
            </a:r>
            <a:r>
              <a:rPr lang="nb-NO" dirty="0"/>
              <a:t> </a:t>
            </a:r>
            <a:r>
              <a:rPr lang="nb-NO" dirty="0" err="1"/>
              <a:t>halted</a:t>
            </a:r>
            <a:r>
              <a:rPr lang="nb-NO" dirty="0"/>
              <a:t>»</a:t>
            </a:r>
          </a:p>
          <a:p>
            <a:pPr lvl="3"/>
            <a:r>
              <a:rPr lang="nb-NO" dirty="0"/>
              <a:t>«Hard disk </a:t>
            </a:r>
            <a:r>
              <a:rPr lang="nb-NO" dirty="0" err="1"/>
              <a:t>install</a:t>
            </a:r>
            <a:r>
              <a:rPr lang="nb-NO" dirty="0"/>
              <a:t> </a:t>
            </a:r>
            <a:r>
              <a:rPr lang="nb-NO" dirty="0" err="1"/>
              <a:t>failure</a:t>
            </a:r>
            <a:r>
              <a:rPr lang="nb-NO" dirty="0"/>
              <a:t>»</a:t>
            </a:r>
          </a:p>
          <a:p>
            <a:pPr lvl="3"/>
            <a:r>
              <a:rPr lang="nb-NO" dirty="0"/>
              <a:t>«Memory Test </a:t>
            </a:r>
            <a:r>
              <a:rPr lang="nb-NO" dirty="0" err="1"/>
              <a:t>Fail</a:t>
            </a:r>
            <a:r>
              <a:rPr lang="nb-NO" dirty="0"/>
              <a:t>»</a:t>
            </a:r>
          </a:p>
          <a:p>
            <a:pPr lvl="1"/>
            <a:r>
              <a:rPr lang="nb-NO" dirty="0"/>
              <a:t>Enkelt BEEP i høyttaler når POST utført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9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CMOS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95536" y="1066800"/>
            <a:ext cx="8062664" cy="53865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BIOS </a:t>
            </a:r>
            <a:r>
              <a:rPr lang="en-US" sz="2400" b="1" dirty="0">
                <a:solidFill>
                  <a:srgbClr val="FF0000"/>
                </a:solidFill>
              </a:rPr>
              <a:t>setup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programmet</a:t>
            </a:r>
            <a:r>
              <a:rPr lang="en-US" sz="2400" dirty="0"/>
              <a:t>: </a:t>
            </a:r>
            <a:r>
              <a:rPr lang="en-US" sz="2400" dirty="0" err="1"/>
              <a:t>Brukes</a:t>
            </a:r>
            <a:r>
              <a:rPr lang="en-US" sz="2400" dirty="0"/>
              <a:t> </a:t>
            </a:r>
            <a:r>
              <a:rPr lang="en-US" sz="2400" dirty="0" err="1"/>
              <a:t>til</a:t>
            </a:r>
            <a:r>
              <a:rPr lang="en-US" sz="2400" dirty="0"/>
              <a:t> å </a:t>
            </a:r>
            <a:r>
              <a:rPr lang="en-US" sz="2400" dirty="0" err="1"/>
              <a:t>konfigurer</a:t>
            </a:r>
            <a:r>
              <a:rPr lang="en-US" sz="2400" dirty="0"/>
              <a:t> </a:t>
            </a:r>
            <a:r>
              <a:rPr lang="en-US" sz="2400" dirty="0" err="1"/>
              <a:t>innstillinger</a:t>
            </a:r>
            <a:r>
              <a:rPr lang="en-US" sz="2400" dirty="0"/>
              <a:t> </a:t>
            </a:r>
            <a:r>
              <a:rPr lang="en-US" sz="2400" dirty="0" err="1"/>
              <a:t>som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lagres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CMOS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CMOS </a:t>
            </a:r>
            <a:r>
              <a:rPr lang="en-US" sz="2400" dirty="0" err="1"/>
              <a:t>innstillinger</a:t>
            </a:r>
            <a:r>
              <a:rPr lang="en-US" sz="2400" dirty="0"/>
              <a:t> ≈ Hardware </a:t>
            </a:r>
            <a:r>
              <a:rPr lang="en-US" sz="2400" dirty="0" err="1"/>
              <a:t>konfigurasjon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SETUP:</a:t>
            </a:r>
          </a:p>
          <a:p>
            <a:pPr lvl="1">
              <a:lnSpc>
                <a:spcPct val="90000"/>
              </a:lnSpc>
            </a:pP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typisk</a:t>
            </a:r>
            <a:r>
              <a:rPr lang="en-US" sz="2000" dirty="0"/>
              <a:t> </a:t>
            </a:r>
            <a:r>
              <a:rPr lang="en-US" sz="2000" dirty="0" err="1"/>
              <a:t>menyer</a:t>
            </a:r>
            <a:r>
              <a:rPr lang="en-US" sz="2000" dirty="0"/>
              <a:t> for å </a:t>
            </a:r>
            <a:r>
              <a:rPr lang="en-US" sz="2000" dirty="0" err="1"/>
              <a:t>sette</a:t>
            </a:r>
            <a:r>
              <a:rPr lang="en-US" sz="20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Standard </a:t>
            </a:r>
            <a:r>
              <a:rPr lang="en-US" sz="2000" dirty="0" err="1"/>
              <a:t>Innstillinger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Boot medium </a:t>
            </a:r>
            <a:r>
              <a:rPr lang="en-US" sz="1800" dirty="0" err="1"/>
              <a:t>rekkefølge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System </a:t>
            </a:r>
            <a:r>
              <a:rPr lang="en-US" sz="1800" dirty="0" err="1"/>
              <a:t>dato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tid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Hard disk, floppy, ..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Video display</a:t>
            </a:r>
          </a:p>
          <a:p>
            <a:pPr lvl="1">
              <a:lnSpc>
                <a:spcPct val="90000"/>
              </a:lnSpc>
            </a:pPr>
            <a:r>
              <a:rPr lang="en-US" sz="2000" dirty="0" err="1"/>
              <a:t>Avanserte</a:t>
            </a:r>
            <a:r>
              <a:rPr lang="en-US" sz="2000" dirty="0"/>
              <a:t> </a:t>
            </a:r>
            <a:r>
              <a:rPr lang="en-US" sz="2000" dirty="0" err="1"/>
              <a:t>innstillinger</a:t>
            </a:r>
            <a:r>
              <a:rPr lang="en-US" sz="2000" dirty="0"/>
              <a:t>: </a:t>
            </a:r>
            <a:r>
              <a:rPr lang="en-US" sz="2000" dirty="0" err="1"/>
              <a:t>Hovedkort</a:t>
            </a:r>
            <a:r>
              <a:rPr lang="en-US" sz="2000" dirty="0"/>
              <a:t>, CPU, chipset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Plug and Play (PnP) </a:t>
            </a:r>
            <a:r>
              <a:rPr lang="en-US" sz="2000" dirty="0" err="1"/>
              <a:t>opsjoner</a:t>
            </a:r>
            <a:r>
              <a:rPr lang="en-US" sz="2000" dirty="0"/>
              <a:t>, </a:t>
            </a:r>
            <a:r>
              <a:rPr lang="en-US" sz="2000" dirty="0" err="1"/>
              <a:t>strømstyring</a:t>
            </a:r>
            <a:r>
              <a:rPr lang="en-US" sz="2000" dirty="0"/>
              <a:t>, </a:t>
            </a:r>
            <a:r>
              <a:rPr lang="en-US" sz="2000" dirty="0" err="1"/>
              <a:t>sikkerhet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passord</a:t>
            </a:r>
            <a:r>
              <a:rPr lang="en-US" sz="2000" dirty="0"/>
              <a:t>, </a:t>
            </a:r>
            <a:r>
              <a:rPr lang="en-US" sz="2000" dirty="0" err="1"/>
              <a:t>integrerte</a:t>
            </a:r>
            <a:r>
              <a:rPr lang="en-US" sz="2000" dirty="0"/>
              <a:t> </a:t>
            </a:r>
            <a:r>
              <a:rPr lang="en-US" sz="2000" dirty="0" err="1"/>
              <a:t>kontrollere</a:t>
            </a:r>
            <a:r>
              <a:rPr lang="en-US" sz="2000" dirty="0"/>
              <a:t> for </a:t>
            </a:r>
            <a:r>
              <a:rPr lang="en-US" sz="2000" dirty="0" err="1"/>
              <a:t>periferiutstyr</a:t>
            </a:r>
            <a:r>
              <a:rPr lang="en-US" sz="2000" dirty="0"/>
              <a:t>.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46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Oppdatering av BIOS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BIOS «bestemmer» hva slags utstyr </a:t>
            </a:r>
            <a:r>
              <a:rPr lang="nb-NO" dirty="0" err="1"/>
              <a:t>PCen</a:t>
            </a:r>
            <a:r>
              <a:rPr lang="nb-NO" dirty="0"/>
              <a:t> kan ha tilknyttet</a:t>
            </a:r>
          </a:p>
          <a:p>
            <a:r>
              <a:rPr lang="nb-NO" dirty="0"/>
              <a:t>Oppgradering («</a:t>
            </a:r>
            <a:r>
              <a:rPr lang="nb-NO" dirty="0" err="1"/>
              <a:t>flashing</a:t>
            </a:r>
            <a:r>
              <a:rPr lang="nb-NO" dirty="0"/>
              <a:t>») av BIOS trengs av og til å for å løse spesielle problemer</a:t>
            </a:r>
          </a:p>
          <a:p>
            <a:pPr lvl="1"/>
            <a:r>
              <a:rPr lang="nb-NO" dirty="0"/>
              <a:t>Man kan ødelegge BIOS brikken ved å avbryte under oppdatering, eller forsøke å legge inn feil BIOS</a:t>
            </a:r>
          </a:p>
          <a:p>
            <a:r>
              <a:rPr lang="nb-NO" dirty="0"/>
              <a:t>Erstattes nå av ulike typer </a:t>
            </a:r>
            <a:r>
              <a:rPr lang="nb-NO" dirty="0" err="1"/>
              <a:t>firmware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3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BIOS-&gt;</a:t>
            </a:r>
            <a:r>
              <a:rPr lang="nb-NO" dirty="0">
                <a:solidFill>
                  <a:srgbClr val="FF0000"/>
                </a:solidFill>
              </a:rPr>
              <a:t>UEFI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BIOS er for </a:t>
            </a:r>
            <a:r>
              <a:rPr lang="nb-NO" b="1" dirty="0"/>
              <a:t>16 bit </a:t>
            </a:r>
            <a:r>
              <a:rPr lang="nb-NO" dirty="0"/>
              <a:t>maskiner…</a:t>
            </a:r>
          </a:p>
          <a:p>
            <a:pPr lvl="1"/>
            <a:r>
              <a:rPr lang="nb-NO" dirty="0"/>
              <a:t>Støtter bare </a:t>
            </a:r>
            <a:r>
              <a:rPr lang="nb-NO" b="1" dirty="0"/>
              <a:t>1 </a:t>
            </a:r>
            <a:r>
              <a:rPr lang="nb-NO" b="1" dirty="0" err="1"/>
              <a:t>MiB</a:t>
            </a:r>
            <a:r>
              <a:rPr lang="nb-NO" b="1" dirty="0"/>
              <a:t> </a:t>
            </a:r>
            <a:r>
              <a:rPr lang="nb-NO" dirty="0"/>
              <a:t>minne</a:t>
            </a:r>
          </a:p>
          <a:p>
            <a:r>
              <a:rPr lang="nb-NO" dirty="0"/>
              <a:t>Er i gang med å erstattes med </a:t>
            </a:r>
            <a:r>
              <a:rPr lang="nb-NO" dirty="0" err="1">
                <a:solidFill>
                  <a:srgbClr val="FF0000"/>
                </a:solidFill>
              </a:rPr>
              <a:t>U</a:t>
            </a:r>
            <a:r>
              <a:rPr lang="nb-NO" dirty="0" err="1"/>
              <a:t>nified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E</a:t>
            </a:r>
            <a:r>
              <a:rPr lang="nb-NO" dirty="0" err="1"/>
              <a:t>xtensible</a:t>
            </a:r>
            <a:r>
              <a:rPr lang="nb-NO" dirty="0"/>
              <a:t> </a:t>
            </a:r>
            <a:r>
              <a:rPr lang="nb-NO" dirty="0" err="1">
                <a:solidFill>
                  <a:srgbClr val="FF0000"/>
                </a:solidFill>
              </a:rPr>
              <a:t>F</a:t>
            </a:r>
            <a:r>
              <a:rPr lang="nb-NO" dirty="0" err="1"/>
              <a:t>irmware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I</a:t>
            </a:r>
            <a:r>
              <a:rPr lang="nb-NO" dirty="0"/>
              <a:t>nterface (UEFI)</a:t>
            </a:r>
          </a:p>
          <a:p>
            <a:pPr lvl="1"/>
            <a:r>
              <a:rPr lang="nb-NO" dirty="0"/>
              <a:t>Støtter både 32 og 64 bits instruksjoner fra oppstart av</a:t>
            </a:r>
          </a:p>
          <a:p>
            <a:pPr lvl="1"/>
            <a:r>
              <a:rPr lang="nb-NO" dirty="0"/>
              <a:t>Støtter minimum 2GB minne</a:t>
            </a:r>
          </a:p>
          <a:p>
            <a:pPr lvl="1"/>
            <a:r>
              <a:rPr lang="nb-NO" dirty="0"/>
              <a:t>Støtter en ny </a:t>
            </a:r>
            <a:r>
              <a:rPr lang="nb-NO" dirty="0" err="1"/>
              <a:t>adresseringmåte</a:t>
            </a:r>
            <a:r>
              <a:rPr lang="nb-NO" dirty="0"/>
              <a:t> for partisjoner og blokker på Harddisken (GPT i stedet for MBR) som gjør at større harddisker enn 2 TB kan brukes -&gt; 8*2^70</a:t>
            </a:r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88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nb-NO" sz="9600" dirty="0"/>
              <a:t>RAM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5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-29284"/>
            <a:ext cx="6565454" cy="1143000"/>
          </a:xfrm>
        </p:spPr>
        <p:txBody>
          <a:bodyPr/>
          <a:lstStyle/>
          <a:p>
            <a:r>
              <a:rPr lang="en-US" dirty="0"/>
              <a:t>Bit, Byte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Ord</a:t>
            </a:r>
            <a:endParaRPr lang="en-US" dirty="0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5800" y="1124744"/>
            <a:ext cx="7772400" cy="486013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BIT</a:t>
            </a:r>
          </a:p>
          <a:p>
            <a:pPr lvl="1"/>
            <a:r>
              <a:rPr lang="en-US" b="1" dirty="0">
                <a:solidFill>
                  <a:srgbClr val="FF5050"/>
                </a:solidFill>
              </a:rPr>
              <a:t>B</a:t>
            </a:r>
            <a:r>
              <a:rPr lang="en-US" dirty="0"/>
              <a:t>inary </a:t>
            </a:r>
            <a:r>
              <a:rPr lang="en-US" dirty="0" err="1"/>
              <a:t>Dig</a:t>
            </a:r>
            <a:r>
              <a:rPr lang="en-US" b="1" dirty="0" err="1">
                <a:solidFill>
                  <a:srgbClr val="FF5050"/>
                </a:solidFill>
              </a:rPr>
              <a:t>IT</a:t>
            </a:r>
            <a:endParaRPr lang="en-US" b="1" dirty="0">
              <a:solidFill>
                <a:srgbClr val="FF5050"/>
              </a:solidFill>
            </a:endParaRPr>
          </a:p>
          <a:p>
            <a:pPr lvl="1"/>
            <a:r>
              <a:rPr lang="nb-NO" dirty="0"/>
              <a:t>På/av krets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eller</a:t>
            </a:r>
            <a:r>
              <a:rPr lang="en-US" dirty="0"/>
              <a:t> 0</a:t>
            </a:r>
          </a:p>
          <a:p>
            <a:r>
              <a:rPr lang="en-US" dirty="0"/>
              <a:t>BYTE</a:t>
            </a:r>
          </a:p>
          <a:p>
            <a:pPr lvl="1"/>
            <a:r>
              <a:rPr lang="en-US" dirty="0"/>
              <a:t>8 BIT</a:t>
            </a:r>
          </a:p>
          <a:p>
            <a:pPr lvl="1"/>
            <a:r>
              <a:rPr lang="en-US" dirty="0"/>
              <a:t>Kan </a:t>
            </a:r>
            <a:r>
              <a:rPr lang="en-US" dirty="0" err="1"/>
              <a:t>lagre</a:t>
            </a:r>
            <a:r>
              <a:rPr lang="en-US" dirty="0"/>
              <a:t> </a:t>
            </a:r>
            <a:r>
              <a:rPr lang="en-US" dirty="0" err="1"/>
              <a:t>f.eks</a:t>
            </a:r>
            <a:r>
              <a:rPr lang="en-US" dirty="0"/>
              <a:t>. en </a:t>
            </a:r>
            <a:r>
              <a:rPr lang="en-US" dirty="0" err="1"/>
              <a:t>alfanumerisk</a:t>
            </a:r>
            <a:r>
              <a:rPr lang="en-US" dirty="0"/>
              <a:t> </a:t>
            </a:r>
            <a:r>
              <a:rPr lang="en-US" dirty="0" err="1"/>
              <a:t>karakter</a:t>
            </a:r>
            <a:endParaRPr lang="en-US" dirty="0"/>
          </a:p>
          <a:p>
            <a:pPr lvl="1"/>
            <a:r>
              <a:rPr lang="en-US" dirty="0" err="1"/>
              <a:t>Minste</a:t>
            </a:r>
            <a:r>
              <a:rPr lang="en-US" dirty="0"/>
              <a:t> </a:t>
            </a:r>
            <a:r>
              <a:rPr lang="en-US" dirty="0" err="1"/>
              <a:t>adresserbare</a:t>
            </a:r>
            <a:r>
              <a:rPr lang="en-US" dirty="0"/>
              <a:t> </a:t>
            </a:r>
            <a:r>
              <a:rPr lang="en-US" dirty="0" err="1"/>
              <a:t>enhet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RAM</a:t>
            </a:r>
          </a:p>
          <a:p>
            <a:r>
              <a:rPr lang="en-US" b="1" dirty="0">
                <a:solidFill>
                  <a:srgbClr val="FF0000"/>
                </a:solidFill>
              </a:rPr>
              <a:t>ORD</a:t>
            </a:r>
          </a:p>
          <a:p>
            <a:pPr lvl="1"/>
            <a:r>
              <a:rPr lang="en-US" dirty="0"/>
              <a:t>I </a:t>
            </a:r>
            <a:r>
              <a:rPr lang="en-US" dirty="0" err="1"/>
              <a:t>computerarkitektur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betydninger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Størrelsen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et </a:t>
            </a:r>
            <a:r>
              <a:rPr lang="en-US" dirty="0">
                <a:solidFill>
                  <a:srgbClr val="FF0000"/>
                </a:solidFill>
              </a:rPr>
              <a:t>register</a:t>
            </a:r>
          </a:p>
          <a:p>
            <a:pPr lvl="2"/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antall</a:t>
            </a:r>
            <a:r>
              <a:rPr lang="en-US" dirty="0"/>
              <a:t> BIT </a:t>
            </a:r>
            <a:r>
              <a:rPr lang="en-US" dirty="0" err="1"/>
              <a:t>CPUen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prosessere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en </a:t>
            </a:r>
            <a:r>
              <a:rPr lang="en-US" dirty="0" err="1"/>
              <a:t>enhet</a:t>
            </a:r>
            <a:endParaRPr lang="en-US" dirty="0"/>
          </a:p>
          <a:p>
            <a:pPr lvl="1"/>
            <a:r>
              <a:rPr lang="en-US" dirty="0" err="1"/>
              <a:t>Adresseringsenhet</a:t>
            </a:r>
            <a:endParaRPr lang="en-US" dirty="0"/>
          </a:p>
          <a:p>
            <a:pPr lvl="1"/>
            <a:r>
              <a:rPr lang="en-US" dirty="0"/>
              <a:t>BYTE, WORD (16), DWORD (32) </a:t>
            </a:r>
            <a:r>
              <a:rPr lang="en-US" dirty="0" err="1"/>
              <a:t>og</a:t>
            </a:r>
            <a:r>
              <a:rPr lang="en-US" dirty="0"/>
              <a:t> QWORD (64)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MicrosoftSpeak</a:t>
            </a:r>
            <a:r>
              <a:rPr lang="en-US" dirty="0"/>
              <a:t> –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bruker</a:t>
            </a:r>
            <a:r>
              <a:rPr lang="en-US" dirty="0"/>
              <a:t> </a:t>
            </a:r>
            <a:r>
              <a:rPr lang="en-US" dirty="0" err="1"/>
              <a:t>disse</a:t>
            </a:r>
            <a:r>
              <a:rPr lang="en-US" dirty="0"/>
              <a:t> </a:t>
            </a:r>
            <a:r>
              <a:rPr lang="en-US" dirty="0" err="1"/>
              <a:t>betegenelsene</a:t>
            </a:r>
            <a:endParaRPr lang="en-US" dirty="0"/>
          </a:p>
        </p:txBody>
      </p:sp>
      <p:pic>
        <p:nvPicPr>
          <p:cNvPr id="17306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01005" y="44624"/>
            <a:ext cx="39243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98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3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3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3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3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3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3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3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3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3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3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3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3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68500" y="32957"/>
            <a:ext cx="7315200" cy="914400"/>
          </a:xfrm>
        </p:spPr>
        <p:txBody>
          <a:bodyPr/>
          <a:lstStyle/>
          <a:p>
            <a:r>
              <a:rPr lang="nb-NO" dirty="0"/>
              <a:t>Adressering binært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22031" y="4648200"/>
            <a:ext cx="8487508" cy="1517104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nb-NO" dirty="0"/>
              <a:t>Med 7 binære sifre(bit) kan 2</a:t>
            </a:r>
            <a:r>
              <a:rPr lang="nb-NO" baseline="30000" dirty="0"/>
              <a:t>7</a:t>
            </a:r>
            <a:r>
              <a:rPr lang="nb-NO" dirty="0"/>
              <a:t>=127+1=128 = «hus» adresseres.</a:t>
            </a:r>
            <a:br>
              <a:rPr lang="nb-NO" dirty="0"/>
            </a:br>
            <a:endParaRPr lang="nb-NO" dirty="0"/>
          </a:p>
          <a:p>
            <a:pPr>
              <a:buFontTx/>
              <a:buNone/>
            </a:pPr>
            <a:r>
              <a:rPr lang="nb-NO" dirty="0"/>
              <a:t>På hver adresse ”bor” en byte.</a:t>
            </a:r>
          </a:p>
        </p:txBody>
      </p:sp>
      <p:grpSp>
        <p:nvGrpSpPr>
          <p:cNvPr id="175108" name="Group 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1266092" y="1981200"/>
            <a:ext cx="6752492" cy="1905000"/>
            <a:chOff x="864" y="1248"/>
            <a:chExt cx="4608" cy="1200"/>
          </a:xfrm>
        </p:grpSpPr>
        <p:grpSp>
          <p:nvGrpSpPr>
            <p:cNvPr id="175109" name="Group 5"/>
            <p:cNvGrpSpPr>
              <a:grpSpLocks/>
            </p:cNvGrpSpPr>
            <p:nvPr/>
          </p:nvGrpSpPr>
          <p:grpSpPr bwMode="auto">
            <a:xfrm>
              <a:off x="864" y="1632"/>
              <a:ext cx="4560" cy="0"/>
              <a:chOff x="864" y="1632"/>
              <a:chExt cx="4560" cy="0"/>
            </a:xfrm>
          </p:grpSpPr>
          <p:sp>
            <p:nvSpPr>
              <p:cNvPr id="175110" name="Line 6"/>
              <p:cNvSpPr>
                <a:spLocks noChangeShapeType="1"/>
              </p:cNvSpPr>
              <p:nvPr/>
            </p:nvSpPr>
            <p:spPr bwMode="auto">
              <a:xfrm>
                <a:off x="864" y="163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11" name="Line 7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12" name="Line 8"/>
              <p:cNvSpPr>
                <a:spLocks noChangeShapeType="1"/>
              </p:cNvSpPr>
              <p:nvPr/>
            </p:nvSpPr>
            <p:spPr bwMode="auto">
              <a:xfrm>
                <a:off x="2640" y="1632"/>
                <a:ext cx="27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75113" name="Group 9"/>
            <p:cNvGrpSpPr>
              <a:grpSpLocks/>
            </p:cNvGrpSpPr>
            <p:nvPr/>
          </p:nvGrpSpPr>
          <p:grpSpPr bwMode="auto">
            <a:xfrm>
              <a:off x="864" y="2064"/>
              <a:ext cx="4560" cy="0"/>
              <a:chOff x="864" y="1632"/>
              <a:chExt cx="4560" cy="0"/>
            </a:xfrm>
          </p:grpSpPr>
          <p:sp>
            <p:nvSpPr>
              <p:cNvPr id="175114" name="Line 10"/>
              <p:cNvSpPr>
                <a:spLocks noChangeShapeType="1"/>
              </p:cNvSpPr>
              <p:nvPr/>
            </p:nvSpPr>
            <p:spPr bwMode="auto">
              <a:xfrm>
                <a:off x="864" y="163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15" name="Line 11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16" name="Line 12"/>
              <p:cNvSpPr>
                <a:spLocks noChangeShapeType="1"/>
              </p:cNvSpPr>
              <p:nvPr/>
            </p:nvSpPr>
            <p:spPr bwMode="auto">
              <a:xfrm>
                <a:off x="2640" y="1632"/>
                <a:ext cx="27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75117" name="Group 13"/>
            <p:cNvGrpSpPr>
              <a:grpSpLocks/>
            </p:cNvGrpSpPr>
            <p:nvPr/>
          </p:nvGrpSpPr>
          <p:grpSpPr bwMode="auto">
            <a:xfrm>
              <a:off x="960" y="1248"/>
              <a:ext cx="4512" cy="336"/>
              <a:chOff x="960" y="1248"/>
              <a:chExt cx="4512" cy="336"/>
            </a:xfrm>
          </p:grpSpPr>
          <p:sp>
            <p:nvSpPr>
              <p:cNvPr id="175118" name="Rectangle 14"/>
              <p:cNvSpPr>
                <a:spLocks noChangeArrowheads="1"/>
              </p:cNvSpPr>
              <p:nvPr/>
            </p:nvSpPr>
            <p:spPr bwMode="auto">
              <a:xfrm>
                <a:off x="960" y="1248"/>
                <a:ext cx="720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19" name="Rectangle 15"/>
              <p:cNvSpPr>
                <a:spLocks noChangeArrowheads="1"/>
              </p:cNvSpPr>
              <p:nvPr/>
            </p:nvSpPr>
            <p:spPr bwMode="auto">
              <a:xfrm>
                <a:off x="2736" y="1248"/>
                <a:ext cx="57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20" name="Rectangle 16"/>
              <p:cNvSpPr>
                <a:spLocks noChangeArrowheads="1"/>
              </p:cNvSpPr>
              <p:nvPr/>
            </p:nvSpPr>
            <p:spPr bwMode="auto">
              <a:xfrm>
                <a:off x="3552" y="1248"/>
                <a:ext cx="57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21" name="Rectangle 17"/>
              <p:cNvSpPr>
                <a:spLocks noChangeArrowheads="1"/>
              </p:cNvSpPr>
              <p:nvPr/>
            </p:nvSpPr>
            <p:spPr bwMode="auto">
              <a:xfrm>
                <a:off x="4368" y="1248"/>
                <a:ext cx="48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22" name="Rectangle 18"/>
              <p:cNvSpPr>
                <a:spLocks noChangeArrowheads="1"/>
              </p:cNvSpPr>
              <p:nvPr/>
            </p:nvSpPr>
            <p:spPr bwMode="auto">
              <a:xfrm>
                <a:off x="5088" y="1248"/>
                <a:ext cx="384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75123" name="Group 19"/>
            <p:cNvGrpSpPr>
              <a:grpSpLocks/>
            </p:cNvGrpSpPr>
            <p:nvPr/>
          </p:nvGrpSpPr>
          <p:grpSpPr bwMode="auto">
            <a:xfrm>
              <a:off x="960" y="2112"/>
              <a:ext cx="4512" cy="336"/>
              <a:chOff x="960" y="1248"/>
              <a:chExt cx="4512" cy="336"/>
            </a:xfrm>
          </p:grpSpPr>
          <p:sp>
            <p:nvSpPr>
              <p:cNvPr id="175124" name="Rectangle 20"/>
              <p:cNvSpPr>
                <a:spLocks noChangeArrowheads="1"/>
              </p:cNvSpPr>
              <p:nvPr/>
            </p:nvSpPr>
            <p:spPr bwMode="auto">
              <a:xfrm>
                <a:off x="960" y="1248"/>
                <a:ext cx="720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25" name="Rectangle 21"/>
              <p:cNvSpPr>
                <a:spLocks noChangeArrowheads="1"/>
              </p:cNvSpPr>
              <p:nvPr/>
            </p:nvSpPr>
            <p:spPr bwMode="auto">
              <a:xfrm>
                <a:off x="2736" y="1248"/>
                <a:ext cx="57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26" name="Rectangle 22"/>
              <p:cNvSpPr>
                <a:spLocks noChangeArrowheads="1"/>
              </p:cNvSpPr>
              <p:nvPr/>
            </p:nvSpPr>
            <p:spPr bwMode="auto">
              <a:xfrm>
                <a:off x="3552" y="1248"/>
                <a:ext cx="57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27" name="Rectangle 23"/>
              <p:cNvSpPr>
                <a:spLocks noChangeArrowheads="1"/>
              </p:cNvSpPr>
              <p:nvPr/>
            </p:nvSpPr>
            <p:spPr bwMode="auto">
              <a:xfrm>
                <a:off x="4368" y="1248"/>
                <a:ext cx="48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175128" name="Rectangle 24"/>
              <p:cNvSpPr>
                <a:spLocks noChangeArrowheads="1"/>
              </p:cNvSpPr>
              <p:nvPr/>
            </p:nvSpPr>
            <p:spPr bwMode="auto">
              <a:xfrm>
                <a:off x="5088" y="1248"/>
                <a:ext cx="384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grpSp>
        <p:nvGrpSpPr>
          <p:cNvPr id="175129" name="Group 25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1617785" y="2133601"/>
            <a:ext cx="6471138" cy="1616075"/>
            <a:chOff x="1104" y="1344"/>
            <a:chExt cx="4416" cy="1018"/>
          </a:xfrm>
        </p:grpSpPr>
        <p:grpSp>
          <p:nvGrpSpPr>
            <p:cNvPr id="175130" name="Group 26"/>
            <p:cNvGrpSpPr>
              <a:grpSpLocks/>
            </p:cNvGrpSpPr>
            <p:nvPr/>
          </p:nvGrpSpPr>
          <p:grpSpPr bwMode="auto">
            <a:xfrm>
              <a:off x="1104" y="1344"/>
              <a:ext cx="4416" cy="154"/>
              <a:chOff x="1104" y="1344"/>
              <a:chExt cx="4416" cy="154"/>
            </a:xfrm>
          </p:grpSpPr>
          <p:sp>
            <p:nvSpPr>
              <p:cNvPr id="175131" name="Text Box 27"/>
              <p:cNvSpPr txBox="1">
                <a:spLocks noChangeArrowheads="1"/>
              </p:cNvSpPr>
              <p:nvPr/>
            </p:nvSpPr>
            <p:spPr bwMode="auto">
              <a:xfrm>
                <a:off x="5088" y="1344"/>
                <a:ext cx="43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0000001</a:t>
                </a:r>
                <a:endParaRPr lang="nb-NO" sz="1400">
                  <a:latin typeface="Times New Roman" pitchFamily="18" charset="0"/>
                </a:endParaRPr>
              </a:p>
            </p:txBody>
          </p:sp>
          <p:sp>
            <p:nvSpPr>
              <p:cNvPr id="175132" name="Text Box 28"/>
              <p:cNvSpPr txBox="1">
                <a:spLocks noChangeArrowheads="1"/>
              </p:cNvSpPr>
              <p:nvPr/>
            </p:nvSpPr>
            <p:spPr bwMode="auto">
              <a:xfrm>
                <a:off x="4416" y="1344"/>
                <a:ext cx="576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0000011</a:t>
                </a:r>
              </a:p>
            </p:txBody>
          </p:sp>
          <p:sp>
            <p:nvSpPr>
              <p:cNvPr id="175133" name="Text Box 29"/>
              <p:cNvSpPr txBox="1">
                <a:spLocks noChangeArrowheads="1"/>
              </p:cNvSpPr>
              <p:nvPr/>
            </p:nvSpPr>
            <p:spPr bwMode="auto">
              <a:xfrm>
                <a:off x="3600" y="1344"/>
                <a:ext cx="576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0000101</a:t>
                </a:r>
              </a:p>
            </p:txBody>
          </p:sp>
          <p:sp>
            <p:nvSpPr>
              <p:cNvPr id="175134" name="Text Box 30"/>
              <p:cNvSpPr txBox="1">
                <a:spLocks noChangeArrowheads="1"/>
              </p:cNvSpPr>
              <p:nvPr/>
            </p:nvSpPr>
            <p:spPr bwMode="auto">
              <a:xfrm>
                <a:off x="2784" y="1344"/>
                <a:ext cx="48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0000111</a:t>
                </a:r>
              </a:p>
            </p:txBody>
          </p:sp>
          <p:sp>
            <p:nvSpPr>
              <p:cNvPr id="175135" name="Text Box 31"/>
              <p:cNvSpPr txBox="1">
                <a:spLocks noChangeArrowheads="1"/>
              </p:cNvSpPr>
              <p:nvPr/>
            </p:nvSpPr>
            <p:spPr bwMode="auto">
              <a:xfrm>
                <a:off x="1104" y="1344"/>
                <a:ext cx="576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1111111</a:t>
                </a:r>
              </a:p>
            </p:txBody>
          </p:sp>
        </p:grpSp>
        <p:grpSp>
          <p:nvGrpSpPr>
            <p:cNvPr id="175136" name="Group 32"/>
            <p:cNvGrpSpPr>
              <a:grpSpLocks/>
            </p:cNvGrpSpPr>
            <p:nvPr/>
          </p:nvGrpSpPr>
          <p:grpSpPr bwMode="auto">
            <a:xfrm>
              <a:off x="1104" y="2208"/>
              <a:ext cx="4416" cy="154"/>
              <a:chOff x="1104" y="1344"/>
              <a:chExt cx="4416" cy="154"/>
            </a:xfrm>
          </p:grpSpPr>
          <p:sp>
            <p:nvSpPr>
              <p:cNvPr id="175137" name="Text Box 33"/>
              <p:cNvSpPr txBox="1">
                <a:spLocks noChangeArrowheads="1"/>
              </p:cNvSpPr>
              <p:nvPr/>
            </p:nvSpPr>
            <p:spPr bwMode="auto">
              <a:xfrm>
                <a:off x="5088" y="1344"/>
                <a:ext cx="43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0000000</a:t>
                </a:r>
                <a:endParaRPr lang="nb-NO" sz="1400">
                  <a:latin typeface="Times New Roman" pitchFamily="18" charset="0"/>
                </a:endParaRPr>
              </a:p>
            </p:txBody>
          </p:sp>
          <p:sp>
            <p:nvSpPr>
              <p:cNvPr id="175138" name="Text Box 34"/>
              <p:cNvSpPr txBox="1">
                <a:spLocks noChangeArrowheads="1"/>
              </p:cNvSpPr>
              <p:nvPr/>
            </p:nvSpPr>
            <p:spPr bwMode="auto">
              <a:xfrm>
                <a:off x="4416" y="1344"/>
                <a:ext cx="576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0000010</a:t>
                </a:r>
              </a:p>
            </p:txBody>
          </p:sp>
          <p:sp>
            <p:nvSpPr>
              <p:cNvPr id="175139" name="Text Box 35"/>
              <p:cNvSpPr txBox="1">
                <a:spLocks noChangeArrowheads="1"/>
              </p:cNvSpPr>
              <p:nvPr/>
            </p:nvSpPr>
            <p:spPr bwMode="auto">
              <a:xfrm>
                <a:off x="3600" y="1344"/>
                <a:ext cx="576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0000100</a:t>
                </a:r>
              </a:p>
            </p:txBody>
          </p:sp>
          <p:sp>
            <p:nvSpPr>
              <p:cNvPr id="175140" name="Text Box 36"/>
              <p:cNvSpPr txBox="1">
                <a:spLocks noChangeArrowheads="1"/>
              </p:cNvSpPr>
              <p:nvPr/>
            </p:nvSpPr>
            <p:spPr bwMode="auto">
              <a:xfrm>
                <a:off x="2784" y="1344"/>
                <a:ext cx="48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0000110</a:t>
                </a:r>
              </a:p>
            </p:txBody>
          </p:sp>
          <p:sp>
            <p:nvSpPr>
              <p:cNvPr id="175141" name="Text Box 37"/>
              <p:cNvSpPr txBox="1">
                <a:spLocks noChangeArrowheads="1"/>
              </p:cNvSpPr>
              <p:nvPr/>
            </p:nvSpPr>
            <p:spPr bwMode="auto">
              <a:xfrm>
                <a:off x="1104" y="1344"/>
                <a:ext cx="576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000">
                    <a:latin typeface="Times New Roman" pitchFamily="18" charset="0"/>
                  </a:rPr>
                  <a:t>1111110</a:t>
                </a:r>
              </a:p>
            </p:txBody>
          </p:sp>
        </p:grpSp>
      </p:grpSp>
      <p:sp>
        <p:nvSpPr>
          <p:cNvPr id="175142" name="Text Box 3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7600" y="2819400"/>
            <a:ext cx="337624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600">
                <a:latin typeface="Times New Roman" pitchFamily="18" charset="0"/>
              </a:rPr>
              <a:t>Binærgaten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13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2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75582" y="1052736"/>
            <a:ext cx="375668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6130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611560" y="0"/>
            <a:ext cx="7099176" cy="914400"/>
          </a:xfrm>
        </p:spPr>
        <p:txBody>
          <a:bodyPr/>
          <a:lstStyle/>
          <a:p>
            <a:r>
              <a:rPr lang="nb-NO" dirty="0"/>
              <a:t>RAM for PC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351692" y="980728"/>
            <a:ext cx="6066705" cy="4962872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Adresser</a:t>
            </a:r>
          </a:p>
          <a:p>
            <a:pPr lvl="1"/>
            <a:r>
              <a:rPr lang="nb-NO" dirty="0"/>
              <a:t>16 bit = 65536 = 64 </a:t>
            </a:r>
            <a:r>
              <a:rPr lang="nb-NO" dirty="0" err="1"/>
              <a:t>KiB</a:t>
            </a:r>
            <a:endParaRPr lang="nb-NO" dirty="0"/>
          </a:p>
          <a:p>
            <a:pPr lvl="1"/>
            <a:r>
              <a:rPr lang="nb-NO" dirty="0"/>
              <a:t>20 bit = 1MiB</a:t>
            </a:r>
          </a:p>
          <a:p>
            <a:pPr lvl="1"/>
            <a:r>
              <a:rPr lang="nb-NO" dirty="0"/>
              <a:t>32 bit = 4 </a:t>
            </a:r>
            <a:r>
              <a:rPr lang="nb-NO" dirty="0" err="1"/>
              <a:t>GiB</a:t>
            </a:r>
            <a:endParaRPr lang="nb-NO" dirty="0"/>
          </a:p>
          <a:p>
            <a:pPr lvl="1"/>
            <a:r>
              <a:rPr lang="nb-NO" dirty="0"/>
              <a:t>64 bit = 16 </a:t>
            </a:r>
            <a:r>
              <a:rPr lang="nb-NO" dirty="0" err="1"/>
              <a:t>EiB</a:t>
            </a:r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DRAM</a:t>
            </a:r>
            <a:r>
              <a:rPr lang="nb-NO" dirty="0"/>
              <a:t> - </a:t>
            </a:r>
            <a:r>
              <a:rPr lang="nb-NO" dirty="0" err="1"/>
              <a:t>Dynamic</a:t>
            </a:r>
            <a:r>
              <a:rPr lang="nb-NO" dirty="0"/>
              <a:t> RAM</a:t>
            </a:r>
          </a:p>
          <a:p>
            <a:pPr lvl="1"/>
            <a:r>
              <a:rPr lang="nb-NO" dirty="0"/>
              <a:t>Må friskes opp; </a:t>
            </a:r>
            <a:r>
              <a:rPr lang="nb-NO" dirty="0" err="1"/>
              <a:t>read/rewrite</a:t>
            </a:r>
            <a:endParaRPr lang="nb-NO" dirty="0"/>
          </a:p>
          <a:p>
            <a:r>
              <a:rPr lang="nb-NO" b="1" dirty="0"/>
              <a:t>SD</a:t>
            </a:r>
            <a:r>
              <a:rPr lang="nb-NO" dirty="0"/>
              <a:t>RAM - </a:t>
            </a:r>
            <a:r>
              <a:rPr lang="nb-NO" dirty="0" err="1"/>
              <a:t>Synchronous</a:t>
            </a:r>
            <a:r>
              <a:rPr lang="nb-NO" dirty="0"/>
              <a:t> DRAM</a:t>
            </a:r>
          </a:p>
          <a:p>
            <a:pPr lvl="1"/>
            <a:r>
              <a:rPr lang="nb-NO" dirty="0"/>
              <a:t>I takt med CPU</a:t>
            </a:r>
          </a:p>
          <a:p>
            <a:r>
              <a:rPr lang="nb-NO" dirty="0">
                <a:solidFill>
                  <a:srgbClr val="FF0000"/>
                </a:solidFill>
              </a:rPr>
              <a:t>SRAM</a:t>
            </a:r>
            <a:r>
              <a:rPr lang="nb-NO" dirty="0"/>
              <a:t> - </a:t>
            </a:r>
            <a:r>
              <a:rPr lang="nb-NO" dirty="0" err="1"/>
              <a:t>Static</a:t>
            </a:r>
            <a:r>
              <a:rPr lang="nb-NO" dirty="0"/>
              <a:t> RAM</a:t>
            </a:r>
          </a:p>
          <a:p>
            <a:pPr lvl="1"/>
            <a:r>
              <a:rPr lang="nb-NO" dirty="0"/>
              <a:t>Må IKKE friskes opp, raskere en DRAM, men dyrere å produsere og trenger flere transistorer pr bit lagret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13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27583" y="25523"/>
            <a:ext cx="6934887" cy="914400"/>
          </a:xfrm>
        </p:spPr>
        <p:txBody>
          <a:bodyPr/>
          <a:lstStyle/>
          <a:p>
            <a:r>
              <a:rPr lang="nb-NO" dirty="0"/>
              <a:t>Fysisk organisering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51692" y="1052736"/>
            <a:ext cx="6049108" cy="5328592"/>
          </a:xfrm>
        </p:spPr>
        <p:txBody>
          <a:bodyPr>
            <a:normAutofit fontScale="62500" lnSpcReduction="20000"/>
          </a:bodyPr>
          <a:lstStyle/>
          <a:p>
            <a:r>
              <a:rPr lang="nb-NO" b="1" dirty="0"/>
              <a:t>DIP</a:t>
            </a:r>
            <a:r>
              <a:rPr lang="nb-NO" dirty="0"/>
              <a:t> (Dual In-line Pin) rett på hovedkortet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b="1" dirty="0"/>
              <a:t>SIMM</a:t>
            </a:r>
            <a:r>
              <a:rPr lang="nb-NO" dirty="0"/>
              <a:t> (Single </a:t>
            </a:r>
            <a:r>
              <a:rPr lang="nb-NO" dirty="0" err="1"/>
              <a:t>In-line</a:t>
            </a:r>
            <a:r>
              <a:rPr lang="nb-NO" dirty="0"/>
              <a:t> </a:t>
            </a:r>
            <a:r>
              <a:rPr lang="nb-NO" dirty="0" err="1"/>
              <a:t>Memory</a:t>
            </a:r>
            <a:r>
              <a:rPr lang="nb-NO" dirty="0"/>
              <a:t> </a:t>
            </a:r>
            <a:r>
              <a:rPr lang="nb-NO" dirty="0" err="1"/>
              <a:t>Module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Snappes på hovedkortet</a:t>
            </a:r>
          </a:p>
          <a:p>
            <a:pPr lvl="1"/>
            <a:r>
              <a:rPr lang="nb-NO" dirty="0"/>
              <a:t>DRAM; 60 til 120 </a:t>
            </a:r>
            <a:r>
              <a:rPr lang="nb-NO" dirty="0" err="1"/>
              <a:t>ns</a:t>
            </a:r>
            <a:endParaRPr lang="nb-NO" dirty="0"/>
          </a:p>
          <a:p>
            <a:pPr lvl="1"/>
            <a:r>
              <a:rPr lang="nb-NO" dirty="0"/>
              <a:t>SRAM i </a:t>
            </a:r>
            <a:r>
              <a:rPr lang="nb-NO" dirty="0" err="1"/>
              <a:t>cache</a:t>
            </a:r>
            <a:r>
              <a:rPr lang="nb-NO" dirty="0"/>
              <a:t>; 20 </a:t>
            </a:r>
            <a:r>
              <a:rPr lang="nb-NO" dirty="0" err="1"/>
              <a:t>ns</a:t>
            </a:r>
            <a:endParaRPr lang="nb-NO" dirty="0"/>
          </a:p>
          <a:p>
            <a:pPr lvl="1"/>
            <a:r>
              <a:rPr lang="nb-NO" dirty="0"/>
              <a:t>Odde </a:t>
            </a:r>
            <a:r>
              <a:rPr lang="nb-NO" dirty="0">
                <a:solidFill>
                  <a:srgbClr val="FF0000"/>
                </a:solidFill>
              </a:rPr>
              <a:t>Paritet</a:t>
            </a:r>
          </a:p>
          <a:p>
            <a:pPr lvl="2"/>
            <a:r>
              <a:rPr lang="nb-NO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10010110 </a:t>
            </a:r>
            <a:r>
              <a:rPr lang="nb-NO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  <a:p>
            <a:pPr lvl="2"/>
            <a:r>
              <a:rPr lang="nb-NO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Brukes for å sjekke om feil har oppstått</a:t>
            </a:r>
            <a:endParaRPr lang="nb-NO" dirty="0"/>
          </a:p>
          <a:p>
            <a:pPr lvl="1"/>
            <a:endParaRPr lang="nb-NO" dirty="0">
              <a:solidFill>
                <a:srgbClr val="FF0000"/>
              </a:solidFill>
            </a:endParaRPr>
          </a:p>
          <a:p>
            <a:r>
              <a:rPr lang="nb-NO" b="1" dirty="0"/>
              <a:t>DIMM</a:t>
            </a:r>
            <a:r>
              <a:rPr lang="nb-NO" dirty="0"/>
              <a:t> (Dual </a:t>
            </a:r>
            <a:r>
              <a:rPr lang="nb-NO" dirty="0" err="1"/>
              <a:t>In-line</a:t>
            </a:r>
            <a:r>
              <a:rPr lang="nb-NO" dirty="0"/>
              <a:t> </a:t>
            </a:r>
            <a:r>
              <a:rPr lang="nb-NO" dirty="0" err="1"/>
              <a:t>Memory</a:t>
            </a:r>
            <a:r>
              <a:rPr lang="nb-NO" dirty="0"/>
              <a:t> </a:t>
            </a:r>
            <a:r>
              <a:rPr lang="nb-NO" dirty="0" err="1"/>
              <a:t>Module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Kontaktpunkter på begge sider</a:t>
            </a:r>
          </a:p>
          <a:p>
            <a:pPr lvl="1"/>
            <a:r>
              <a:rPr lang="nb-NO" dirty="0"/>
              <a:t>64 bit busstilkopling</a:t>
            </a:r>
          </a:p>
          <a:p>
            <a:pPr lvl="2"/>
            <a:r>
              <a:rPr lang="nb-NO" dirty="0"/>
              <a:t>168, 184, eller 240 busstilkoplinger </a:t>
            </a:r>
          </a:p>
          <a:p>
            <a:pPr lvl="1"/>
            <a:r>
              <a:rPr lang="nb-NO" dirty="0"/>
              <a:t>RDRAM er en variant</a:t>
            </a:r>
          </a:p>
          <a:p>
            <a:pPr lvl="2"/>
            <a:r>
              <a:rPr lang="nb-NO" dirty="0"/>
              <a:t>Finnes mange varianter </a:t>
            </a:r>
            <a:r>
              <a:rPr lang="nb-NO" dirty="0" err="1"/>
              <a:t>mhp</a:t>
            </a:r>
            <a:r>
              <a:rPr lang="nb-NO" dirty="0"/>
              <a:t> antall </a:t>
            </a:r>
            <a:br>
              <a:rPr lang="nb-NO" dirty="0"/>
            </a:br>
            <a:r>
              <a:rPr lang="nb-NO" dirty="0"/>
              <a:t>tilkoplingspunkter, type buss mm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177158" name="Picture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55576" y="2492896"/>
            <a:ext cx="408842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7159" name="Picture 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12160" y="908720"/>
            <a:ext cx="24003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0161" name="Picture 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50268" y="4437112"/>
            <a:ext cx="423739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39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4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7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7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71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71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71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71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71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71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71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71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0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0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Hovedkortet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250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DRAM formfaktorer (noen)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40</a:t>
            </a:fld>
            <a:endParaRPr lang="nb-NO"/>
          </a:p>
        </p:txBody>
      </p:sp>
      <p:pic>
        <p:nvPicPr>
          <p:cNvPr id="3075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144588"/>
            <a:ext cx="664686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A19157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3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DRAM teknologier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Tidligere</a:t>
            </a:r>
          </a:p>
          <a:p>
            <a:pPr lvl="1"/>
            <a:r>
              <a:rPr lang="nb-NO" dirty="0"/>
              <a:t>Asynkront, fulgte ikke systemklokken</a:t>
            </a:r>
          </a:p>
          <a:p>
            <a:pPr lvl="1"/>
            <a:r>
              <a:rPr lang="nb-NO" dirty="0"/>
              <a:t>FPM, EDO, m.fl.</a:t>
            </a:r>
          </a:p>
          <a:p>
            <a:r>
              <a:rPr lang="nb-NO" dirty="0"/>
              <a:t>Nåværende</a:t>
            </a:r>
          </a:p>
          <a:p>
            <a:pPr lvl="1"/>
            <a:r>
              <a:rPr lang="nb-NO" dirty="0"/>
              <a:t>Single Data Rate RAM</a:t>
            </a:r>
          </a:p>
          <a:p>
            <a:pPr lvl="2"/>
            <a:r>
              <a:rPr lang="nb-NO" dirty="0"/>
              <a:t>En les/skriv pr klokke-/buss-puls</a:t>
            </a:r>
          </a:p>
          <a:p>
            <a:pPr lvl="1"/>
            <a:r>
              <a:rPr lang="nb-NO" dirty="0"/>
              <a:t>Double Data Rate RAM (DDR, DDR2, DDR3)</a:t>
            </a:r>
          </a:p>
          <a:p>
            <a:pPr lvl="1"/>
            <a:r>
              <a:rPr lang="nb-NO" dirty="0"/>
              <a:t>RAMBUS</a:t>
            </a:r>
          </a:p>
          <a:p>
            <a:r>
              <a:rPr lang="nb-NO" dirty="0"/>
              <a:t>RAM-ytelse avhenger mer av pakken og buss, enn av selve </a:t>
            </a:r>
            <a:r>
              <a:rPr lang="nb-NO" dirty="0" err="1"/>
              <a:t>RAMen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4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DRAM egenskaper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CAS</a:t>
            </a:r>
            <a:r>
              <a:rPr lang="nb-NO" dirty="0"/>
              <a:t> (</a:t>
            </a:r>
            <a:r>
              <a:rPr lang="nb-NO" dirty="0" err="1"/>
              <a:t>Column</a:t>
            </a:r>
            <a:r>
              <a:rPr lang="nb-NO" dirty="0"/>
              <a:t> </a:t>
            </a:r>
            <a:r>
              <a:rPr lang="nb-NO" dirty="0" err="1"/>
              <a:t>Adress</a:t>
            </a:r>
            <a:r>
              <a:rPr lang="nb-NO" dirty="0"/>
              <a:t> </a:t>
            </a:r>
            <a:r>
              <a:rPr lang="nb-NO" dirty="0" err="1"/>
              <a:t>Strobe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latens</a:t>
            </a:r>
          </a:p>
          <a:p>
            <a:pPr lvl="1"/>
            <a:r>
              <a:rPr lang="nb-NO" dirty="0"/>
              <a:t>Antall klokkesykluser det tar å flytte etterspurte data til RAM-modulens ben</a:t>
            </a:r>
          </a:p>
          <a:p>
            <a:pPr lvl="1"/>
            <a:r>
              <a:rPr lang="nb-NO" dirty="0"/>
              <a:t>F.eks. CL2 (to klokke sykluser)</a:t>
            </a:r>
          </a:p>
          <a:p>
            <a:r>
              <a:rPr lang="nb-NO" dirty="0"/>
              <a:t>Dual eller </a:t>
            </a:r>
            <a:r>
              <a:rPr lang="nb-NO" dirty="0" err="1"/>
              <a:t>quad</a:t>
            </a:r>
            <a:r>
              <a:rPr lang="nb-NO" dirty="0"/>
              <a:t> </a:t>
            </a:r>
            <a:r>
              <a:rPr lang="nb-NO" dirty="0">
                <a:solidFill>
                  <a:srgbClr val="FF0000"/>
                </a:solidFill>
              </a:rPr>
              <a:t>kanal</a:t>
            </a:r>
            <a:r>
              <a:rPr lang="nb-NO" dirty="0"/>
              <a:t> («</a:t>
            </a:r>
            <a:r>
              <a:rPr lang="nb-NO" dirty="0" err="1"/>
              <a:t>channel</a:t>
            </a:r>
            <a:r>
              <a:rPr lang="nb-NO" dirty="0"/>
              <a:t>»)</a:t>
            </a:r>
          </a:p>
          <a:p>
            <a:pPr lvl="1"/>
            <a:r>
              <a:rPr lang="nb-NO" dirty="0"/>
              <a:t>Hovedkort-avhengig – antall parallelle RAM-kanaler</a:t>
            </a:r>
          </a:p>
          <a:p>
            <a:r>
              <a:rPr lang="nb-NO" dirty="0"/>
              <a:t>Gull </a:t>
            </a:r>
            <a:r>
              <a:rPr lang="nb-NO" dirty="0" err="1"/>
              <a:t>vs</a:t>
            </a:r>
            <a:r>
              <a:rPr lang="nb-NO" dirty="0"/>
              <a:t> tinn </a:t>
            </a:r>
            <a:r>
              <a:rPr lang="nb-NO" dirty="0">
                <a:solidFill>
                  <a:srgbClr val="FF0000"/>
                </a:solidFill>
              </a:rPr>
              <a:t>ben</a:t>
            </a:r>
          </a:p>
          <a:p>
            <a:pPr lvl="1"/>
            <a:r>
              <a:rPr lang="nb-NO" dirty="0"/>
              <a:t>Bør være samme på brikke som hovedkort</a:t>
            </a:r>
          </a:p>
          <a:p>
            <a:r>
              <a:rPr lang="nb-NO" dirty="0"/>
              <a:t>Enkel </a:t>
            </a:r>
            <a:r>
              <a:rPr lang="nb-NO" dirty="0" err="1"/>
              <a:t>vs</a:t>
            </a:r>
            <a:r>
              <a:rPr lang="nb-NO" dirty="0"/>
              <a:t> dobbel rekke</a:t>
            </a:r>
          </a:p>
          <a:p>
            <a:pPr lvl="1"/>
            <a:r>
              <a:rPr lang="nb-NO" dirty="0"/>
              <a:t>Dobbel rekke («double-</a:t>
            </a:r>
            <a:r>
              <a:rPr lang="nb-NO" dirty="0" err="1"/>
              <a:t>ranked</a:t>
            </a:r>
            <a:r>
              <a:rPr lang="nb-NO" dirty="0"/>
              <a:t>») har to separate grupper av RAM-brikker som </a:t>
            </a:r>
            <a:r>
              <a:rPr lang="nb-NO" dirty="0" err="1"/>
              <a:t>aksesserers</a:t>
            </a:r>
            <a:r>
              <a:rPr lang="nb-NO" dirty="0"/>
              <a:t> hver for seg av RAM-kontrolleren.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08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Typer Minne problemer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Konfigurering</a:t>
            </a:r>
          </a:p>
          <a:p>
            <a:pPr lvl="1"/>
            <a:r>
              <a:rPr lang="nb-NO" dirty="0"/>
              <a:t>Mer minne enn PC, eller OS støtter</a:t>
            </a:r>
          </a:p>
          <a:p>
            <a:pPr lvl="1"/>
            <a:r>
              <a:rPr lang="nb-NO" dirty="0"/>
              <a:t>BIOS CMOS feil</a:t>
            </a:r>
          </a:p>
          <a:p>
            <a:r>
              <a:rPr lang="nb-NO" dirty="0"/>
              <a:t>Hardware</a:t>
            </a:r>
          </a:p>
          <a:p>
            <a:pPr lvl="1"/>
            <a:r>
              <a:rPr lang="nb-NO" dirty="0"/>
              <a:t>Defekte brikker eller moduler</a:t>
            </a:r>
          </a:p>
          <a:p>
            <a:pPr lvl="1"/>
            <a:r>
              <a:rPr lang="nb-NO" dirty="0"/>
              <a:t>Ikke-kompatible moduler</a:t>
            </a:r>
          </a:p>
          <a:p>
            <a:r>
              <a:rPr lang="nb-NO" dirty="0"/>
              <a:t>Installering</a:t>
            </a:r>
          </a:p>
          <a:p>
            <a:pPr lvl="1"/>
            <a:r>
              <a:rPr lang="nb-NO" dirty="0"/>
              <a:t>Ikke satt modulen riktig inn i sporet</a:t>
            </a:r>
          </a:p>
          <a:p>
            <a:pPr lvl="1"/>
            <a:r>
              <a:rPr lang="nb-NO" dirty="0"/>
              <a:t>Spor («</a:t>
            </a:r>
            <a:r>
              <a:rPr lang="nb-NO" dirty="0" err="1"/>
              <a:t>socket</a:t>
            </a:r>
            <a:r>
              <a:rPr lang="nb-NO" dirty="0"/>
              <a:t>» defekt, eller bør renses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887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Feilsøking av minne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Andre komponenter kan forårsake problemer som ser ut som minneproblemer!</a:t>
            </a:r>
          </a:p>
          <a:p>
            <a:r>
              <a:rPr lang="nb-NO" dirty="0"/>
              <a:t>Minne problemer viser seg typisk:</a:t>
            </a:r>
          </a:p>
          <a:p>
            <a:pPr lvl="1"/>
            <a:r>
              <a:rPr lang="nb-NO" dirty="0"/>
              <a:t>Første </a:t>
            </a:r>
            <a:r>
              <a:rPr lang="nb-NO" dirty="0" err="1"/>
              <a:t>booting</a:t>
            </a:r>
            <a:endParaRPr lang="nb-NO" dirty="0"/>
          </a:p>
          <a:p>
            <a:pPr lvl="1"/>
            <a:r>
              <a:rPr lang="nb-NO" dirty="0"/>
              <a:t>Rett etter installering av </a:t>
            </a:r>
          </a:p>
          <a:p>
            <a:pPr lvl="2"/>
            <a:r>
              <a:rPr lang="nb-NO" dirty="0"/>
              <a:t>ny RAM-modul</a:t>
            </a:r>
          </a:p>
          <a:p>
            <a:pPr lvl="2"/>
            <a:r>
              <a:rPr lang="nb-NO" dirty="0"/>
              <a:t>ny </a:t>
            </a:r>
            <a:r>
              <a:rPr lang="nb-NO" dirty="0" err="1"/>
              <a:t>software</a:t>
            </a:r>
            <a:r>
              <a:rPr lang="nb-NO" dirty="0"/>
              <a:t> eller nytt OS</a:t>
            </a:r>
          </a:p>
          <a:p>
            <a:pPr lvl="1"/>
            <a:r>
              <a:rPr lang="nb-NO" dirty="0"/>
              <a:t>Etter ny hardware har blitt lagt til, eller gammel fjernet</a:t>
            </a:r>
          </a:p>
          <a:p>
            <a:pPr lvl="1"/>
            <a:r>
              <a:rPr lang="nb-NO" dirty="0"/>
              <a:t>Helt uten (åpenbar årsak)</a:t>
            </a:r>
          </a:p>
          <a:p>
            <a:pPr lvl="2"/>
            <a:r>
              <a:rPr lang="nb-NO" dirty="0"/>
              <a:t>Korrosjon («rust»)</a:t>
            </a:r>
          </a:p>
          <a:p>
            <a:pPr lvl="2"/>
            <a:r>
              <a:rPr lang="nb-NO" dirty="0"/>
              <a:t>Varme-skader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81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Vanlige RAM problemer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PC </a:t>
            </a:r>
            <a:r>
              <a:rPr lang="nb-NO" dirty="0" err="1"/>
              <a:t>booter</a:t>
            </a:r>
            <a:r>
              <a:rPr lang="nb-NO" dirty="0"/>
              <a:t> ikke, POST </a:t>
            </a:r>
            <a:r>
              <a:rPr lang="nb-NO" dirty="0" err="1"/>
              <a:t>beep</a:t>
            </a:r>
            <a:r>
              <a:rPr lang="nb-NO" dirty="0"/>
              <a:t> kode</a:t>
            </a:r>
          </a:p>
          <a:p>
            <a:pPr lvl="1"/>
            <a:r>
              <a:rPr lang="nb-NO" dirty="0"/>
              <a:t>Minne satt inn, eller konfigurert, feil</a:t>
            </a:r>
          </a:p>
          <a:p>
            <a:r>
              <a:rPr lang="nb-NO" dirty="0"/>
              <a:t>PC </a:t>
            </a:r>
            <a:r>
              <a:rPr lang="nb-NO" dirty="0" err="1"/>
              <a:t>booter</a:t>
            </a:r>
            <a:r>
              <a:rPr lang="nb-NO" dirty="0"/>
              <a:t> til blank skjerm</a:t>
            </a:r>
          </a:p>
          <a:p>
            <a:pPr lvl="1"/>
            <a:r>
              <a:rPr lang="nb-NO" dirty="0"/>
              <a:t>Minne-modul løsnet</a:t>
            </a:r>
          </a:p>
          <a:p>
            <a:pPr lvl="1"/>
            <a:r>
              <a:rPr lang="nb-NO" dirty="0"/>
              <a:t>Minne-modul av feil type</a:t>
            </a:r>
          </a:p>
          <a:p>
            <a:r>
              <a:rPr lang="nb-NO" dirty="0"/>
              <a:t>POST minne-opptelling feil</a:t>
            </a:r>
          </a:p>
          <a:p>
            <a:pPr lvl="1"/>
            <a:r>
              <a:rPr lang="nb-NO" dirty="0"/>
              <a:t>Feil RAM-modul type</a:t>
            </a:r>
          </a:p>
          <a:p>
            <a:r>
              <a:rPr lang="nb-NO" dirty="0"/>
              <a:t>«Memory </a:t>
            </a:r>
            <a:r>
              <a:rPr lang="nb-NO" dirty="0" err="1"/>
              <a:t>Error</a:t>
            </a:r>
            <a:r>
              <a:rPr lang="nb-NO" dirty="0"/>
              <a:t>» melding</a:t>
            </a:r>
          </a:p>
          <a:p>
            <a:pPr lvl="1"/>
            <a:r>
              <a:rPr lang="nb-NO" dirty="0" err="1"/>
              <a:t>Kompabilitetsproblemer</a:t>
            </a:r>
            <a:r>
              <a:rPr lang="nb-NO" dirty="0"/>
              <a:t> med gammelt og nyinnsatt RAM</a:t>
            </a:r>
          </a:p>
          <a:p>
            <a:pPr lvl="1"/>
            <a:r>
              <a:rPr lang="nb-NO" dirty="0"/>
              <a:t>RAM-modul i gang med å gå i stykker</a:t>
            </a:r>
          </a:p>
          <a:p>
            <a:r>
              <a:rPr lang="nb-NO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8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2348880"/>
            <a:ext cx="7772400" cy="1800200"/>
          </a:xfrm>
        </p:spPr>
        <p:txBody>
          <a:bodyPr>
            <a:normAutofit/>
          </a:bodyPr>
          <a:lstStyle/>
          <a:p>
            <a:r>
              <a:rPr lang="nb-NO" dirty="0"/>
              <a:t>EKSAMEN og REPETISJON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3568" y="4653136"/>
            <a:ext cx="7772400" cy="1500187"/>
          </a:xfrm>
        </p:spPr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EKSAMEN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nb-NO" dirty="0"/>
              <a:t>TK1100 har 2 eksamener, en midtveis i emnet (25%), og en avsluttende (75%)</a:t>
            </a:r>
          </a:p>
          <a:p>
            <a:r>
              <a:rPr lang="nb-NO" dirty="0"/>
              <a:t>Første eksamen på fredag 05.10</a:t>
            </a:r>
          </a:p>
          <a:p>
            <a:r>
              <a:rPr lang="nb-NO" dirty="0"/>
              <a:t>Eksamen er på 2 timer</a:t>
            </a:r>
          </a:p>
          <a:p>
            <a:r>
              <a:rPr lang="nb-NO" dirty="0"/>
              <a:t>INGEN hjelpemidler</a:t>
            </a:r>
          </a:p>
          <a:p>
            <a:r>
              <a:rPr lang="nb-NO" dirty="0"/>
              <a:t>16 oppgaver; blanding av tekstoppgaver og regneoppgaver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56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EKSAMEN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72608"/>
          </a:xfrm>
        </p:spPr>
        <p:txBody>
          <a:bodyPr>
            <a:normAutofit/>
          </a:bodyPr>
          <a:lstStyle/>
          <a:p>
            <a:r>
              <a:rPr lang="nb-NO" dirty="0"/>
              <a:t>Merk at eksamen er ikke multiple choice</a:t>
            </a:r>
          </a:p>
          <a:p>
            <a:r>
              <a:rPr lang="nb-NO" dirty="0"/>
              <a:t>Alle oppgaver er «fri tekst» oppgaver, og på regneoppgaver skal man oppgi utregning</a:t>
            </a:r>
          </a:p>
          <a:p>
            <a:r>
              <a:rPr lang="nb-NO" dirty="0"/>
              <a:t>Det er veldig viktig å vise utregningen, hvis man ikke viser utregningen teller det som 0 poeng da sensor må forvente at du har kopiert svaret fra personen foran deg…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6600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Hva var pensum?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544616"/>
          </a:xfrm>
        </p:spPr>
        <p:txBody>
          <a:bodyPr>
            <a:normAutofit/>
          </a:bodyPr>
          <a:lstStyle/>
          <a:p>
            <a:r>
              <a:rPr lang="nb-NO" dirty="0"/>
              <a:t>Forelesningsfoilene</a:t>
            </a:r>
          </a:p>
          <a:p>
            <a:r>
              <a:rPr lang="nb-NO" dirty="0"/>
              <a:t>Øvingsoppgavene</a:t>
            </a:r>
          </a:p>
          <a:p>
            <a:endParaRPr lang="nb-NO" dirty="0"/>
          </a:p>
          <a:p>
            <a:r>
              <a:rPr lang="nb-NO" dirty="0"/>
              <a:t>Del 1 av kompendiet er støttelitteratur</a:t>
            </a:r>
          </a:p>
          <a:p>
            <a:r>
              <a:rPr lang="nb-NO" dirty="0"/>
              <a:t>Hvis man vil ha toppkarakter så må man forvente spørsmål om ALT, også det du tror ikke er så relevant</a:t>
            </a:r>
          </a:p>
          <a:p>
            <a:r>
              <a:rPr lang="nb-NO" dirty="0"/>
              <a:t>MEN; man får en god karakter om man kun fokuserer på «kjernepensum»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224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PC systemorganisering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7787208" cy="5256584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Grunnleggende lik </a:t>
            </a:r>
            <a:r>
              <a:rPr lang="nb-NO" dirty="0">
                <a:solidFill>
                  <a:schemeClr val="accent1"/>
                </a:solidFill>
              </a:rPr>
              <a:t>IBM PC</a:t>
            </a:r>
            <a:r>
              <a:rPr lang="nb-NO" dirty="0"/>
              <a:t> fra 1982</a:t>
            </a:r>
          </a:p>
          <a:p>
            <a:pPr lvl="1"/>
            <a:r>
              <a:rPr lang="nb-NO" dirty="0"/>
              <a:t>Mac pleide å ha en egen vei, men måtte endre seg da de gikk over til Intel</a:t>
            </a:r>
          </a:p>
          <a:p>
            <a:r>
              <a:rPr lang="nb-NO" dirty="0"/>
              <a:t>De fleste PC-systemer </a:t>
            </a:r>
            <a:r>
              <a:rPr lang="nb-NO" dirty="0" err="1"/>
              <a:t>booter</a:t>
            </a:r>
            <a:r>
              <a:rPr lang="nb-NO" dirty="0"/>
              <a:t> fremdeles opp i 16 bit modus </a:t>
            </a:r>
          </a:p>
          <a:p>
            <a:pPr lvl="1"/>
            <a:r>
              <a:rPr lang="nb-NO" dirty="0" err="1"/>
              <a:t>max</a:t>
            </a:r>
            <a:r>
              <a:rPr lang="nb-NO" dirty="0"/>
              <a:t> 1 </a:t>
            </a:r>
            <a:r>
              <a:rPr lang="nb-NO" dirty="0" err="1"/>
              <a:t>MiB</a:t>
            </a:r>
            <a:r>
              <a:rPr lang="nb-NO" dirty="0"/>
              <a:t> RAM</a:t>
            </a:r>
          </a:p>
          <a:p>
            <a:pPr lvl="1"/>
            <a:r>
              <a:rPr lang="nb-NO" dirty="0"/>
              <a:t>begrenset </a:t>
            </a:r>
            <a:r>
              <a:rPr lang="nb-NO" dirty="0" err="1"/>
              <a:t>instruksjonsett</a:t>
            </a:r>
            <a:r>
              <a:rPr lang="nb-NO" dirty="0"/>
              <a:t> og minnemodell</a:t>
            </a:r>
          </a:p>
          <a:p>
            <a:pPr lvl="1"/>
            <a:r>
              <a:rPr lang="nb-NO" dirty="0"/>
              <a:t>kun BIOS-rutiner/</a:t>
            </a:r>
            <a:r>
              <a:rPr lang="nb-NO" dirty="0" err="1"/>
              <a:t>interrupt</a:t>
            </a:r>
            <a:endParaRPr lang="nb-NO" dirty="0"/>
          </a:p>
          <a:p>
            <a:r>
              <a:rPr lang="nb-NO" dirty="0"/>
              <a:t>Går over i 32/64 bit først når OS lastes inn.</a:t>
            </a:r>
          </a:p>
          <a:p>
            <a:r>
              <a:rPr lang="nb-NO" dirty="0"/>
              <a:t>Flere og flere systemer er nå UEFI; men </a:t>
            </a:r>
            <a:r>
              <a:rPr lang="nb-NO" dirty="0" err="1"/>
              <a:t>bakoverkompatibilitet</a:t>
            </a:r>
            <a:r>
              <a:rPr lang="nb-NO" dirty="0"/>
              <a:t> er ivaretatt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5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Sluttkarakter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507288" cy="5472608"/>
          </a:xfrm>
        </p:spPr>
        <p:txBody>
          <a:bodyPr>
            <a:normAutofit lnSpcReduction="10000"/>
          </a:bodyPr>
          <a:lstStyle/>
          <a:p>
            <a:r>
              <a:rPr lang="nb-NO" dirty="0"/>
              <a:t>Man må bestå BEGGE eksamener for å bestå i faget</a:t>
            </a:r>
          </a:p>
          <a:p>
            <a:r>
              <a:rPr lang="nb-NO" dirty="0"/>
              <a:t>A = 65, B = 64, C = 63, D = 62, E = 61</a:t>
            </a:r>
          </a:p>
          <a:p>
            <a:endParaRPr lang="nb-NO" dirty="0"/>
          </a:p>
          <a:p>
            <a:r>
              <a:rPr lang="nb-NO" dirty="0"/>
              <a:t>Det er lov til å ha en «dårlig» første eksamen (på skolen), og så hente seg inn:</a:t>
            </a:r>
          </a:p>
          <a:p>
            <a:pPr lvl="1"/>
            <a:r>
              <a:rPr lang="nb-NO" dirty="0"/>
              <a:t>C på første eksamen, A på andre eksamen:</a:t>
            </a:r>
          </a:p>
          <a:p>
            <a:pPr lvl="1"/>
            <a:r>
              <a:rPr lang="nb-NO" dirty="0"/>
              <a:t>(25 * 63 + 75 * 65) / 100 = 64,5 -&gt; A</a:t>
            </a:r>
          </a:p>
          <a:p>
            <a:r>
              <a:rPr lang="nb-NO" dirty="0"/>
              <a:t>Disclaimer: Det er administrasjonen som setter sluttkarakter, så hvis det er «viktig» så spør dem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206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EGEN STUDIE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	Resten av komponentene i datamaskinen 	tar dere som </a:t>
            </a:r>
            <a:r>
              <a:rPr lang="nb-NO" dirty="0" err="1"/>
              <a:t>egenstudie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	På forelesningen vil vi bare veldig kjapt gå 	gjennom resten av </a:t>
            </a:r>
            <a:r>
              <a:rPr lang="nb-NO" dirty="0" err="1"/>
              <a:t>slidene</a:t>
            </a:r>
            <a:r>
              <a:rPr lang="nb-NO" dirty="0"/>
              <a:t> i dette emnet.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51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2348880"/>
            <a:ext cx="7772400" cy="180020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Perferi</a:t>
            </a:r>
            <a:r>
              <a:rPr lang="nb-NO" dirty="0"/>
              <a:t>-</a:t>
            </a:r>
            <a:br>
              <a:rPr lang="nb-NO" dirty="0"/>
            </a:br>
            <a:r>
              <a:rPr lang="nb-NO" dirty="0"/>
              <a:t>		busser &amp;</a:t>
            </a:r>
            <a:br>
              <a:rPr lang="nb-NO" dirty="0"/>
            </a:br>
            <a:r>
              <a:rPr lang="nb-NO" dirty="0"/>
              <a:t>				utstyr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3568" y="4653136"/>
            <a:ext cx="7772400" cy="1500187"/>
          </a:xfrm>
        </p:spPr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52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5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I/O Maskinvare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Nesten uendelig utvalg av I/O-enheter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Vanlige konsepter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Buss (</a:t>
            </a:r>
            <a:r>
              <a:rPr lang="nb-NO" i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daisy</a:t>
            </a:r>
            <a:r>
              <a:rPr lang="nb-NO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i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chain</a:t>
            </a:r>
            <a:r>
              <a:rPr lang="nb-NO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eller delt direkte aksess)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Kontroller (</a:t>
            </a:r>
            <a:r>
              <a:rPr lang="nb-NO" i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nb-NO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eller host adapter)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I/O-instruksjoner kontrollerer enheter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Enheter har adresser, som brukes av</a:t>
            </a:r>
          </a:p>
          <a:p>
            <a:pPr lvl="1"/>
            <a:r>
              <a:rPr lang="nb-NO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Direkte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I/O-instruksjoner</a:t>
            </a:r>
          </a:p>
          <a:p>
            <a:pPr lvl="1"/>
            <a:r>
              <a:rPr lang="nb-NO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Minne-avbildet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I/O (</a:t>
            </a:r>
            <a:r>
              <a:rPr lang="nb-NO" i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memory-mapped</a:t>
            </a:r>
            <a:r>
              <a:rPr lang="nb-NO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I/O)</a:t>
            </a:r>
          </a:p>
          <a:p>
            <a:r>
              <a:rPr lang="nb-NO" dirty="0">
                <a:ea typeface="+mn-ea"/>
                <a:cs typeface="+mn-cs"/>
              </a:rPr>
              <a:t>Samarbeidet med OS foregår oftest gjennom en </a:t>
            </a:r>
            <a:r>
              <a:rPr lang="nb-NO" dirty="0">
                <a:solidFill>
                  <a:srgbClr val="FF0000"/>
                </a:solidFill>
                <a:ea typeface="+mn-ea"/>
                <a:cs typeface="+mn-cs"/>
              </a:rPr>
              <a:t>driver </a:t>
            </a:r>
            <a:r>
              <a:rPr lang="nb-NO" dirty="0">
                <a:ea typeface="+mn-ea"/>
                <a:cs typeface="+mn-cs"/>
              </a:rPr>
              <a:t>som oversetter OS-instruksjoner til Kontroller-instruksjoner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67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Enhets</a:t>
            </a:r>
            <a:r>
              <a:rPr lang="nb-NO" b="1" i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kontrollere</a:t>
            </a:r>
            <a:endParaRPr lang="nb-NO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I/O-enheter består ofte av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Mekanisk komponent ("selve enheten")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Elektronisk komponent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 </a:t>
            </a:r>
            <a:r>
              <a:rPr lang="nb-NO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elektroniske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komponenten er </a:t>
            </a:r>
            <a:r>
              <a:rPr lang="nb-NO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enhetskontrolleren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nb-NO" i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</a:t>
            </a:r>
            <a:r>
              <a:rPr lang="nb-NO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i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nb-NO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”En liten mikroprosessor”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 evt. håndtere flere enheter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Kontrollerens oppgaver</a:t>
            </a:r>
          </a:p>
          <a:p>
            <a:pPr lvl="1"/>
            <a:r>
              <a:rPr lang="nb-NO" dirty="0">
                <a:ea typeface="+mn-ea"/>
              </a:rPr>
              <a:t>Ta i mot instruksjoner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Vise status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Konverter seriell </a:t>
            </a:r>
            <a:r>
              <a:rPr lang="nb-NO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bitstrøm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til blokk av byte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Utfør feilkorrigering etter behov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Gjør data tilgjengelig i primærminnet (RAM)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8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I/O-porter og adresser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85800" y="1066800"/>
            <a:ext cx="8029604" cy="5410200"/>
          </a:xfrm>
        </p:spPr>
        <p:txBody>
          <a:bodyPr>
            <a:normAutofit lnSpcReduction="10000"/>
          </a:bodyPr>
          <a:lstStyle/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Hver kontroller har noen </a:t>
            </a:r>
            <a:r>
              <a:rPr lang="nb-NO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registre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som brukes for </a:t>
            </a:r>
            <a:r>
              <a:rPr lang="nb-NO" dirty="0"/>
              <a:t>å oppbevare status og kommunisere med CPU</a:t>
            </a:r>
            <a:endParaRPr lang="nb-NO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 skrive til disse for å kontrollere enheten</a:t>
            </a: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 lese andre for å finne tilstand til enheten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 også ha </a:t>
            </a:r>
            <a:r>
              <a:rPr lang="nb-NO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data-buffer</a:t>
            </a:r>
            <a:endParaRPr lang="nb-NO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RAM på skjermkort</a:t>
            </a:r>
          </a:p>
          <a:p>
            <a:pPr lvl="1"/>
            <a:r>
              <a:rPr lang="nb-NO" dirty="0" err="1">
                <a:ea typeface="+mn-ea"/>
                <a:cs typeface="+mn-cs"/>
              </a:rPr>
              <a:t>Cache</a:t>
            </a:r>
            <a:r>
              <a:rPr lang="nb-NO" dirty="0">
                <a:ea typeface="+mn-ea"/>
                <a:cs typeface="+mn-cs"/>
              </a:rPr>
              <a:t> PÅ disk</a:t>
            </a:r>
            <a:endParaRPr lang="nb-NO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 skrive registre/buffer vha. I/O-porter</a:t>
            </a:r>
          </a:p>
          <a:p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 også bruke </a:t>
            </a:r>
            <a:r>
              <a:rPr lang="nb-NO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minne-avbildet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</a:t>
            </a:r>
            <a:r>
              <a:rPr lang="nb-NO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mapped</a:t>
            </a:r>
            <a:r>
              <a:rPr lang="nb-NO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I/O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65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Ex: lese inn fra disk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F1C8AE-2CDD-414F-82E2-A8C08F8C4BD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6" name="Line 2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1852613" y="2420942"/>
            <a:ext cx="0" cy="827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7" name="AutoShap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68400" y="1449390"/>
            <a:ext cx="1404938" cy="126047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Pentium 4</a:t>
            </a:r>
          </a:p>
          <a:p>
            <a:pPr algn="ctr"/>
            <a:r>
              <a:rPr lang="en-US" sz="1600" b="1">
                <a:solidFill>
                  <a:schemeClr val="bg1"/>
                </a:solidFill>
              </a:rPr>
              <a:t>Processor</a:t>
            </a:r>
          </a:p>
          <a:p>
            <a:pPr algn="ctr"/>
            <a:endParaRPr lang="en-US" sz="1600" b="1">
              <a:solidFill>
                <a:schemeClr val="bg1"/>
              </a:solidFill>
            </a:endParaRPr>
          </a:p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8" name="AutoShap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23963" y="2205042"/>
            <a:ext cx="1295400" cy="180975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registers</a:t>
            </a: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23963" y="2420942"/>
            <a:ext cx="1295400" cy="180975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cache(s)</a:t>
            </a:r>
          </a:p>
        </p:txBody>
      </p:sp>
      <p:sp>
        <p:nvSpPr>
          <p:cNvPr id="10" name="Line 7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1852613" y="4616450"/>
            <a:ext cx="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grpSp>
        <p:nvGrpSpPr>
          <p:cNvPr id="3" name="Group 8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168400" y="5157788"/>
            <a:ext cx="1404938" cy="1403350"/>
            <a:chOff x="453" y="1833"/>
            <a:chExt cx="658" cy="658"/>
          </a:xfrm>
        </p:grpSpPr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53" y="1833"/>
              <a:ext cx="658" cy="6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532" y="1901"/>
              <a:ext cx="499" cy="522"/>
            </a:xfrm>
            <a:prstGeom prst="roundRect">
              <a:avLst>
                <a:gd name="adj" fmla="val 16667"/>
              </a:avLst>
            </a:prstGeom>
            <a:solidFill>
              <a:srgbClr val="66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I/O</a:t>
              </a:r>
            </a:p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controller</a:t>
              </a:r>
            </a:p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hub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1168400" y="3248028"/>
            <a:ext cx="1404938" cy="1368425"/>
            <a:chOff x="453" y="1833"/>
            <a:chExt cx="658" cy="658"/>
          </a:xfrm>
        </p:grpSpPr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53" y="1833"/>
              <a:ext cx="658" cy="6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532" y="1901"/>
              <a:ext cx="499" cy="522"/>
            </a:xfrm>
            <a:prstGeom prst="roundRect">
              <a:avLst>
                <a:gd name="adj" fmla="val 16667"/>
              </a:avLst>
            </a:prstGeom>
            <a:solidFill>
              <a:srgbClr val="66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memory</a:t>
              </a:r>
            </a:p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controller</a:t>
              </a:r>
            </a:p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hub</a:t>
              </a:r>
            </a:p>
          </p:txBody>
        </p:sp>
      </p:grpSp>
      <p:sp>
        <p:nvSpPr>
          <p:cNvPr id="17" name="AutoShap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121152" y="3211517"/>
            <a:ext cx="1800225" cy="288925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RDRAM</a:t>
            </a:r>
          </a:p>
        </p:txBody>
      </p:sp>
      <p:sp>
        <p:nvSpPr>
          <p:cNvPr id="18" name="AutoShape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121152" y="3533779"/>
            <a:ext cx="1800225" cy="288925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RDRAM</a:t>
            </a:r>
          </a:p>
        </p:txBody>
      </p:sp>
      <p:sp>
        <p:nvSpPr>
          <p:cNvPr id="19" name="AutoShape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121152" y="3967167"/>
            <a:ext cx="1800225" cy="288925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RDRAM</a:t>
            </a:r>
          </a:p>
        </p:txBody>
      </p:sp>
      <p:sp>
        <p:nvSpPr>
          <p:cNvPr id="20" name="AutoShape 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21152" y="4291017"/>
            <a:ext cx="1800225" cy="288925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RDRAM</a:t>
            </a:r>
          </a:p>
        </p:txBody>
      </p:sp>
      <p:sp>
        <p:nvSpPr>
          <p:cNvPr id="21" name="AutoShape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121152" y="5516567"/>
            <a:ext cx="1800225" cy="288925"/>
          </a:xfrm>
          <a:prstGeom prst="roundRect">
            <a:avLst>
              <a:gd name="adj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PCI slots</a:t>
            </a:r>
          </a:p>
        </p:txBody>
      </p:sp>
      <p:sp>
        <p:nvSpPr>
          <p:cNvPr id="22" name="AutoShape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21152" y="5840417"/>
            <a:ext cx="1800225" cy="288925"/>
          </a:xfrm>
          <a:prstGeom prst="roundRect">
            <a:avLst>
              <a:gd name="adj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PCI slots</a:t>
            </a:r>
          </a:p>
        </p:txBody>
      </p:sp>
      <p:sp>
        <p:nvSpPr>
          <p:cNvPr id="23" name="AutoShape 2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121152" y="6164267"/>
            <a:ext cx="1800225" cy="288925"/>
          </a:xfrm>
          <a:prstGeom prst="roundRect">
            <a:avLst>
              <a:gd name="adj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PCI slots</a:t>
            </a:r>
          </a:p>
        </p:txBody>
      </p:sp>
      <p:sp>
        <p:nvSpPr>
          <p:cNvPr id="24" name="Line 2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>
            <a:off x="2573338" y="3521075"/>
            <a:ext cx="1547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25" name="Line 2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2573338" y="4267200"/>
            <a:ext cx="1547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26" name="Line 23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2573338" y="5984875"/>
            <a:ext cx="1547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27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02099" y="2640016"/>
            <a:ext cx="139813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b="1"/>
              <a:t>system bus</a:t>
            </a:r>
          </a:p>
          <a:p>
            <a:pPr algn="r"/>
            <a:r>
              <a:rPr lang="en-US" sz="1000" b="1"/>
              <a:t>(64-bit, 400/533 MHz</a:t>
            </a:r>
            <a:br>
              <a:rPr lang="en-US" sz="1000" b="1"/>
            </a:br>
            <a:r>
              <a:rPr lang="en-US" sz="1000" b="1">
                <a:sym typeface="Wingdings" pitchFamily="2" charset="2"/>
              </a:rPr>
              <a:t>~24-32 Gbps</a:t>
            </a:r>
            <a:r>
              <a:rPr lang="en-US" sz="1000" b="1"/>
              <a:t>)</a:t>
            </a:r>
          </a:p>
        </p:txBody>
      </p:sp>
      <p:sp>
        <p:nvSpPr>
          <p:cNvPr id="28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6725" y="4565653"/>
            <a:ext cx="1330813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b="1"/>
              <a:t>hub interface</a:t>
            </a:r>
          </a:p>
          <a:p>
            <a:pPr algn="r"/>
            <a:r>
              <a:rPr lang="en-US" sz="1000" b="1"/>
              <a:t>(four  8-bit, 66 MHz</a:t>
            </a:r>
            <a:br>
              <a:rPr lang="en-US" sz="1000" b="1"/>
            </a:br>
            <a:r>
              <a:rPr lang="en-US" sz="1000" b="1">
                <a:sym typeface="Wingdings" pitchFamily="2" charset="2"/>
              </a:rPr>
              <a:t> 2 Gbps</a:t>
            </a:r>
            <a:r>
              <a:rPr lang="en-US" sz="1000" b="1"/>
              <a:t>)</a:t>
            </a:r>
          </a:p>
        </p:txBody>
      </p:sp>
      <p:sp>
        <p:nvSpPr>
          <p:cNvPr id="29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633663" y="5951541"/>
            <a:ext cx="1080745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/>
              <a:t>PCI bus</a:t>
            </a:r>
          </a:p>
          <a:p>
            <a:r>
              <a:rPr lang="en-US" sz="1000" b="1"/>
              <a:t>(32-bit, 33 MHz</a:t>
            </a:r>
            <a:br>
              <a:rPr lang="en-US" sz="1000" b="1"/>
            </a:br>
            <a:r>
              <a:rPr lang="en-US" sz="1000" b="1">
                <a:sym typeface="Wingdings" pitchFamily="2" charset="2"/>
              </a:rPr>
              <a:t> 1 Gbps</a:t>
            </a:r>
            <a:r>
              <a:rPr lang="en-US" sz="1000" b="1"/>
              <a:t>)</a:t>
            </a:r>
          </a:p>
        </p:txBody>
      </p:sp>
      <p:sp>
        <p:nvSpPr>
          <p:cNvPr id="30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536827" y="3592515"/>
            <a:ext cx="1407758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/>
              <a:t>RAM interface</a:t>
            </a:r>
          </a:p>
          <a:p>
            <a:r>
              <a:rPr lang="en-US" sz="1000" b="1"/>
              <a:t>(two 64-bit, 200 MHz</a:t>
            </a:r>
            <a:br>
              <a:rPr lang="en-US" sz="1000" b="1"/>
            </a:br>
            <a:r>
              <a:rPr lang="en-US" sz="1000" b="1">
                <a:sym typeface="Wingdings" pitchFamily="2" charset="2"/>
              </a:rPr>
              <a:t> ~24 Gbps</a:t>
            </a:r>
            <a:r>
              <a:rPr lang="en-US" sz="1000" b="1"/>
              <a:t>)</a:t>
            </a:r>
          </a:p>
        </p:txBody>
      </p:sp>
      <p:sp>
        <p:nvSpPr>
          <p:cNvPr id="31" name="Text Box 30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922964" y="612140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folHlink"/>
                </a:solidFill>
              </a:rPr>
              <a:t>disk</a:t>
            </a:r>
          </a:p>
        </p:txBody>
      </p:sp>
      <p:sp>
        <p:nvSpPr>
          <p:cNvPr id="32" name="Rectangle 3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175125" y="3284538"/>
            <a:ext cx="144463" cy="144462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33" name="Rectangle 36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175125" y="4040188"/>
            <a:ext cx="144463" cy="144462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34" name="Rectangle 38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175125" y="6237288"/>
            <a:ext cx="144463" cy="144462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4" name="Group 56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6846890" y="1150938"/>
            <a:ext cx="1978025" cy="1822450"/>
            <a:chOff x="4313" y="725"/>
            <a:chExt cx="1246" cy="1148"/>
          </a:xfrm>
        </p:grpSpPr>
        <p:sp>
          <p:nvSpPr>
            <p:cNvPr id="36" name="AutoShape 40"/>
            <p:cNvSpPr>
              <a:spLocks noChangeArrowheads="1"/>
            </p:cNvSpPr>
            <p:nvPr/>
          </p:nvSpPr>
          <p:spPr bwMode="auto">
            <a:xfrm>
              <a:off x="4316" y="1163"/>
              <a:ext cx="1241" cy="272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file system</a:t>
              </a:r>
            </a:p>
          </p:txBody>
        </p:sp>
        <p:sp>
          <p:nvSpPr>
            <p:cNvPr id="37" name="AutoShape 42"/>
            <p:cNvSpPr>
              <a:spLocks noChangeArrowheads="1"/>
            </p:cNvSpPr>
            <p:nvPr/>
          </p:nvSpPr>
          <p:spPr bwMode="auto">
            <a:xfrm>
              <a:off x="4313" y="725"/>
              <a:ext cx="1246" cy="272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38" name="AutoShape 43"/>
            <p:cNvSpPr>
              <a:spLocks noChangeArrowheads="1"/>
            </p:cNvSpPr>
            <p:nvPr/>
          </p:nvSpPr>
          <p:spPr bwMode="auto">
            <a:xfrm>
              <a:off x="4316" y="1601"/>
              <a:ext cx="1240" cy="272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disk</a:t>
              </a:r>
            </a:p>
          </p:txBody>
        </p:sp>
      </p:grpSp>
      <p:sp>
        <p:nvSpPr>
          <p:cNvPr id="39" name="Line 4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H="1" flipV="1">
            <a:off x="8547100" y="2054229"/>
            <a:ext cx="0" cy="62706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sp>
        <p:nvSpPr>
          <p:cNvPr id="40" name="Line 47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V="1">
            <a:off x="8547100" y="1344613"/>
            <a:ext cx="0" cy="671512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grpSp>
        <p:nvGrpSpPr>
          <p:cNvPr id="35" name="Group 50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1800227" y="1916117"/>
            <a:ext cx="2520950" cy="2713037"/>
            <a:chOff x="1134" y="1207"/>
            <a:chExt cx="1588" cy="1709"/>
          </a:xfrm>
        </p:grpSpPr>
        <p:grpSp>
          <p:nvGrpSpPr>
            <p:cNvPr id="41" name="Group 51"/>
            <p:cNvGrpSpPr>
              <a:grpSpLocks/>
            </p:cNvGrpSpPr>
            <p:nvPr/>
          </p:nvGrpSpPr>
          <p:grpSpPr bwMode="auto">
            <a:xfrm>
              <a:off x="1134" y="1207"/>
              <a:ext cx="1428" cy="1709"/>
              <a:chOff x="1134" y="1207"/>
              <a:chExt cx="1428" cy="1709"/>
            </a:xfrm>
          </p:grpSpPr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1164" y="1298"/>
                <a:ext cx="1398" cy="1618"/>
              </a:xfrm>
              <a:custGeom>
                <a:avLst/>
                <a:gdLst/>
                <a:ahLst/>
                <a:cxnLst>
                  <a:cxn ang="0">
                    <a:pos x="1398" y="1361"/>
                  </a:cxn>
                  <a:cxn ang="0">
                    <a:pos x="1058" y="1406"/>
                  </a:cxn>
                  <a:cxn ang="0">
                    <a:pos x="174" y="1384"/>
                  </a:cxn>
                  <a:cxn ang="0">
                    <a:pos x="15" y="0"/>
                  </a:cxn>
                </a:cxnLst>
                <a:rect l="0" t="0" r="r" b="b"/>
                <a:pathLst>
                  <a:path w="1398" h="1618">
                    <a:moveTo>
                      <a:pt x="1398" y="1361"/>
                    </a:moveTo>
                    <a:cubicBezTo>
                      <a:pt x="1330" y="1381"/>
                      <a:pt x="1262" y="1402"/>
                      <a:pt x="1058" y="1406"/>
                    </a:cubicBezTo>
                    <a:cubicBezTo>
                      <a:pt x="854" y="1410"/>
                      <a:pt x="348" y="1618"/>
                      <a:pt x="174" y="1384"/>
                    </a:cubicBezTo>
                    <a:cubicBezTo>
                      <a:pt x="0" y="1150"/>
                      <a:pt x="7" y="575"/>
                      <a:pt x="15" y="0"/>
                    </a:cubicBez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1134" y="1207"/>
                <a:ext cx="91" cy="91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2631" y="2546"/>
              <a:ext cx="91" cy="9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46" name="Date Placeholder 45"/>
          <p:cNvSpPr>
            <a:spLocks noGrp="1"/>
          </p:cNvSpPr>
          <p:nvPr>
            <p:ph type="dt" sz="half" idx="10"/>
            <p:custDataLst>
              <p:tags r:id="rId33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  <p:custDataLst>
              <p:tags r:id="rId34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4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76 -0.00069 C -0.01458 -0.01874 -0.01823 -0.03678 -0.04983 -0.04511 C -0.08142 -0.05344 -0.16424 -0.03377 -0.20035 -0.05112 C -0.23646 -0.06847 -0.25486 -0.09183 -0.26701 -0.1492 C -0.27917 -0.20657 -0.31684 -0.34906 -0.27274 -0.39579 C -0.22865 -0.44252 -0.04757 -0.42401 -0.0026 -0.42956 " pathEditMode="relative" ptsTypes="aaaaaA">
                                      <p:cBhvr>
                                        <p:cTn id="32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069 L -0.25677 0.01642 L -0.26493 -0.12468 L -0.21441 -0.16216 L -0.25434 -0.22508 L -0.32136 -0.192 L -0.29549 -0.13556 L -0.26737 -0.11844 C -0.26198 -0.0273 -0.27327 0.00786 -0.2415 0.065 C -0.23959 0.0724 -0.23594 0.07865 -0.23316 0.08536 C -0.22848 0.09669 -0.22431 0.10988 -0.21789 0.11982 C -0.20712 0.13625 -0.2191 0.11682 -0.20851 0.13093 C -0.20469 0.13601 -0.20782 0.13555 -0.20504 0.13555 L -0.03091 0.13717 L -0.00139 0.11057 " pathEditMode="relative" ptsTypes="AAAAAAAfffffAAA">
                                      <p:cBhvr>
                                        <p:cTn id="4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2" grpId="2" animBg="1"/>
      <p:bldP spid="33" grpId="0" animBg="1"/>
      <p:bldP spid="33" grpId="1" animBg="1"/>
      <p:bldP spid="34" grpId="0" animBg="1"/>
      <p:bldP spid="34" grpId="1" animBg="1"/>
      <p:bldP spid="34" grpId="2" animBg="1"/>
      <p:bldP spid="39" grpId="0" animBg="1"/>
      <p:bldP spid="39" grpId="1" animBg="1"/>
      <p:bldP spid="40" grpId="0" animBg="1"/>
      <p:bldP spid="40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Expansjonsbusser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Lar oss legg til ny funksjonalitet i form av kort og periferiutstyr</a:t>
            </a:r>
          </a:p>
          <a:p>
            <a:r>
              <a:rPr lang="nb-NO" dirty="0"/>
              <a:t>Forbundet med spor på hovedkortet der vi monterer </a:t>
            </a:r>
            <a:r>
              <a:rPr lang="nb-NO" dirty="0" err="1"/>
              <a:t>expansjonskortet</a:t>
            </a:r>
            <a:endParaRPr lang="nb-NO" dirty="0"/>
          </a:p>
          <a:p>
            <a:r>
              <a:rPr lang="nb-NO" dirty="0"/>
              <a:t>Ulike teknologier</a:t>
            </a:r>
          </a:p>
          <a:p>
            <a:pPr lvl="1"/>
            <a:r>
              <a:rPr lang="nb-NO" dirty="0"/>
              <a:t>PCI, AGP, ISA, </a:t>
            </a:r>
            <a:r>
              <a:rPr lang="nb-NO" dirty="0" err="1"/>
              <a:t>PCIe</a:t>
            </a:r>
            <a:r>
              <a:rPr lang="nb-NO" dirty="0"/>
              <a:t> </a:t>
            </a:r>
          </a:p>
          <a:p>
            <a:r>
              <a:rPr lang="nb-NO" dirty="0"/>
              <a:t>Utfører kommunikasjonen mellom kortkontrolleren og </a:t>
            </a:r>
            <a:r>
              <a:rPr lang="nb-NO" dirty="0" err="1"/>
              <a:t>chipset’et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57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25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Expansjonskort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58</a:t>
            </a:fld>
            <a:endParaRPr lang="nb-NO"/>
          </a:p>
        </p:txBody>
      </p:sp>
      <p:pic>
        <p:nvPicPr>
          <p:cNvPr id="4098" name="Picture 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225550"/>
            <a:ext cx="6846887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A19157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98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Gamle </a:t>
            </a:r>
            <a:r>
              <a:rPr lang="nb-NO" dirty="0" err="1"/>
              <a:t>expansjonskort</a:t>
            </a:r>
            <a:r>
              <a:rPr lang="nb-NO" dirty="0"/>
              <a:t> og -spor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59</a:t>
            </a:fld>
            <a:endParaRPr lang="nb-NO"/>
          </a:p>
        </p:txBody>
      </p:sp>
      <p:pic>
        <p:nvPicPr>
          <p:cNvPr id="5123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1" y="1700808"/>
            <a:ext cx="907748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A19157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90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4186808" cy="5256584"/>
          </a:xfrm>
        </p:spPr>
        <p:txBody>
          <a:bodyPr>
            <a:normAutofit/>
          </a:bodyPr>
          <a:lstStyle/>
          <a:p>
            <a:r>
              <a:rPr lang="nb-NO" dirty="0"/>
              <a:t>Kopler sammen</a:t>
            </a:r>
          </a:p>
          <a:p>
            <a:pPr lvl="1"/>
            <a:r>
              <a:rPr lang="nb-NO" dirty="0"/>
              <a:t>CPU</a:t>
            </a:r>
          </a:p>
          <a:p>
            <a:pPr lvl="1"/>
            <a:r>
              <a:rPr lang="nb-NO" dirty="0" err="1"/>
              <a:t>Chipset</a:t>
            </a:r>
            <a:endParaRPr lang="nb-NO" dirty="0"/>
          </a:p>
          <a:p>
            <a:pPr lvl="1"/>
            <a:r>
              <a:rPr lang="nb-NO" dirty="0"/>
              <a:t>Busser</a:t>
            </a:r>
          </a:p>
          <a:p>
            <a:pPr lvl="1"/>
            <a:r>
              <a:rPr lang="nb-NO" dirty="0"/>
              <a:t>Minnespor og RAM</a:t>
            </a:r>
          </a:p>
          <a:p>
            <a:pPr lvl="1"/>
            <a:r>
              <a:rPr lang="nb-NO" dirty="0" err="1"/>
              <a:t>Expansjons</a:t>
            </a:r>
            <a:r>
              <a:rPr lang="nb-NO" dirty="0"/>
              <a:t>-spor og ekstrakort</a:t>
            </a:r>
          </a:p>
          <a:p>
            <a:pPr lvl="1"/>
            <a:r>
              <a:rPr lang="nb-NO" dirty="0"/>
              <a:t>Porter og «støpsler»</a:t>
            </a:r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</a:t>
            </a:fld>
            <a:endParaRPr lang="nb-NO"/>
          </a:p>
        </p:txBody>
      </p:sp>
      <p:pic>
        <p:nvPicPr>
          <p:cNvPr id="4098" name="Picture 2" descr="http://upload.wikimedia.org/wikipedia/commons/thumb/b/bd/Motherboard_diagram.svg/500px-Motherboard_diagram.svg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78" y="188640"/>
            <a:ext cx="4325121" cy="6660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92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32 og 64 bit data</a:t>
            </a:r>
          </a:p>
          <a:p>
            <a:r>
              <a:rPr lang="nb-NO" dirty="0"/>
              <a:t>Bitrate opp til 66 MHz, 533 MB/s (64 bit)</a:t>
            </a:r>
          </a:p>
          <a:p>
            <a:r>
              <a:rPr lang="nb-NO" dirty="0"/>
              <a:t>CPU uavhengig</a:t>
            </a:r>
          </a:p>
          <a:p>
            <a:r>
              <a:rPr lang="nb-NO" dirty="0" err="1"/>
              <a:t>Tilbakekompatibel</a:t>
            </a:r>
            <a:r>
              <a:rPr lang="nb-NO" dirty="0"/>
              <a:t> med ISA, EISA</a:t>
            </a:r>
          </a:p>
          <a:p>
            <a:r>
              <a:rPr lang="nb-NO" dirty="0" err="1"/>
              <a:t>PnP</a:t>
            </a:r>
            <a:r>
              <a:rPr lang="nb-NO" dirty="0"/>
              <a:t> støtte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60</a:t>
            </a:fld>
            <a:endParaRPr lang="nb-NO"/>
          </a:p>
        </p:txBody>
      </p:sp>
      <p:pic>
        <p:nvPicPr>
          <p:cNvPr id="6146" name="Picture 2" descr="http://t1.gstatic.com/images?q=tbn:ANd9GcTfCJGMP24JGzvYfH5maag9pOCp8OGbULBGn5rORvfvVcx-mCYl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28170"/>
            <a:ext cx="4414242" cy="2801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5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288032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AGP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Laget for å støtte 3D grafikk</a:t>
            </a:r>
          </a:p>
          <a:p>
            <a:r>
              <a:rPr lang="nb-NO" dirty="0"/>
              <a:t>Koplet direkte til Northbridge</a:t>
            </a:r>
          </a:p>
          <a:p>
            <a:r>
              <a:rPr lang="nb-NO" dirty="0"/>
              <a:t>32 bit, 66 MHz</a:t>
            </a:r>
          </a:p>
          <a:p>
            <a:r>
              <a:rPr lang="nb-NO" dirty="0"/>
              <a:t>Bitrate fra 266 </a:t>
            </a:r>
            <a:r>
              <a:rPr lang="nb-NO" dirty="0" err="1"/>
              <a:t>MBps</a:t>
            </a:r>
            <a:r>
              <a:rPr lang="nb-NO" dirty="0"/>
              <a:t> til 2133 </a:t>
            </a:r>
            <a:r>
              <a:rPr lang="nb-NO" dirty="0" err="1"/>
              <a:t>MBps</a:t>
            </a:r>
            <a:r>
              <a:rPr lang="nb-NO" dirty="0"/>
              <a:t> avhengig av versjon</a:t>
            </a:r>
          </a:p>
          <a:p>
            <a:r>
              <a:rPr lang="nb-NO" dirty="0"/>
              <a:t>Versjonene 2X, 4X, 8X overførte data 2x, 4x og 8x pr klokkesyklus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61</a:t>
            </a:fld>
            <a:endParaRPr lang="nb-NO"/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85184"/>
            <a:ext cx="5184576" cy="136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PCIe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199" y="1124744"/>
            <a:ext cx="4953243" cy="5256584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Høyhastighets </a:t>
            </a:r>
            <a:r>
              <a:rPr lang="nb-NO" dirty="0">
                <a:solidFill>
                  <a:srgbClr val="FF0000"/>
                </a:solidFill>
              </a:rPr>
              <a:t>seriell </a:t>
            </a:r>
            <a:r>
              <a:rPr lang="nb-NO" dirty="0"/>
              <a:t>bussarkitektur</a:t>
            </a:r>
          </a:p>
          <a:p>
            <a:r>
              <a:rPr lang="nb-NO" dirty="0"/>
              <a:t>Støtter flere kanaler</a:t>
            </a:r>
          </a:p>
          <a:p>
            <a:pPr lvl="1"/>
            <a:r>
              <a:rPr lang="nb-NO" dirty="0"/>
              <a:t>Ulike spor </a:t>
            </a:r>
            <a:r>
              <a:rPr lang="nb-NO" dirty="0" err="1"/>
              <a:t>avh</a:t>
            </a:r>
            <a:r>
              <a:rPr lang="nb-NO" dirty="0"/>
              <a:t> kanalantall</a:t>
            </a:r>
          </a:p>
          <a:p>
            <a:r>
              <a:rPr lang="nb-NO" dirty="0"/>
              <a:t>Oppbygging</a:t>
            </a:r>
          </a:p>
          <a:p>
            <a:pPr lvl="1"/>
            <a:r>
              <a:rPr lang="nb-NO" dirty="0"/>
              <a:t>Punkt-til-punkt</a:t>
            </a:r>
          </a:p>
          <a:p>
            <a:pPr lvl="1"/>
            <a:r>
              <a:rPr lang="nb-NO" dirty="0"/>
              <a:t>Pakkebasert og </a:t>
            </a:r>
            <a:r>
              <a:rPr lang="nb-NO" dirty="0" err="1"/>
              <a:t>routed</a:t>
            </a:r>
            <a:r>
              <a:rPr lang="nb-NO" dirty="0"/>
              <a:t> a la nettverk</a:t>
            </a:r>
          </a:p>
          <a:p>
            <a:pPr lvl="1"/>
            <a:r>
              <a:rPr lang="nb-NO" dirty="0"/>
              <a:t>Adresser og data ligger i samme pakke</a:t>
            </a:r>
          </a:p>
          <a:p>
            <a:pPr lvl="1"/>
            <a:r>
              <a:rPr lang="nb-NO" dirty="0"/>
              <a:t>Høy bitrate</a:t>
            </a:r>
          </a:p>
          <a:p>
            <a:pPr lvl="2"/>
            <a:r>
              <a:rPr lang="nb-NO" dirty="0"/>
              <a:t>Hver kanal støtter </a:t>
            </a:r>
            <a:r>
              <a:rPr lang="nb-NO" dirty="0" err="1"/>
              <a:t>duplex</a:t>
            </a:r>
            <a:r>
              <a:rPr lang="nb-NO" dirty="0"/>
              <a:t>, 2,5 </a:t>
            </a:r>
            <a:r>
              <a:rPr lang="nb-NO" dirty="0" err="1"/>
              <a:t>Gbps</a:t>
            </a:r>
            <a:r>
              <a:rPr lang="nb-NO" dirty="0"/>
              <a:t> hver vei</a:t>
            </a:r>
          </a:p>
          <a:p>
            <a:pPr lvl="1"/>
            <a:r>
              <a:rPr lang="nb-NO" dirty="0"/>
              <a:t>STØTTE FOR FLERE GRAFIKKORT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62</a:t>
            </a:fld>
            <a:endParaRPr lang="nb-NO"/>
          </a:p>
        </p:txBody>
      </p:sp>
      <p:pic>
        <p:nvPicPr>
          <p:cNvPr id="7170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43" y="-7666"/>
            <a:ext cx="37433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6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Systemressurser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Bussene benytter en eller flere typer systemressurser</a:t>
            </a:r>
          </a:p>
          <a:p>
            <a:pPr lvl="1"/>
            <a:r>
              <a:rPr lang="nb-NO" dirty="0"/>
              <a:t>I/O port-adresser</a:t>
            </a:r>
          </a:p>
          <a:p>
            <a:pPr lvl="1"/>
            <a:r>
              <a:rPr lang="nb-NO" dirty="0" err="1"/>
              <a:t>IRQer</a:t>
            </a:r>
            <a:endParaRPr lang="nb-NO" dirty="0"/>
          </a:p>
          <a:p>
            <a:pPr lvl="1"/>
            <a:r>
              <a:rPr lang="nb-NO" dirty="0"/>
              <a:t>DMA kanaler</a:t>
            </a:r>
          </a:p>
          <a:p>
            <a:pPr lvl="1"/>
            <a:r>
              <a:rPr lang="nb-NO" dirty="0"/>
              <a:t>Minne-adresser</a:t>
            </a:r>
          </a:p>
          <a:p>
            <a:r>
              <a:rPr lang="nb-NO" dirty="0"/>
              <a:t>Ressurskonflikter kan oppstå når to ulike forsøker å benytte samme ressurs</a:t>
            </a:r>
          </a:p>
          <a:p>
            <a:r>
              <a:rPr lang="nb-NO" dirty="0"/>
              <a:t>Plug-and-Play (</a:t>
            </a:r>
            <a:r>
              <a:rPr lang="nb-NO" dirty="0" err="1"/>
              <a:t>PnP</a:t>
            </a:r>
            <a:r>
              <a:rPr lang="nb-NO" dirty="0"/>
              <a:t>): </a:t>
            </a:r>
            <a:r>
              <a:rPr lang="nb-NO" dirty="0" err="1"/>
              <a:t>Konfigurasjonstandard</a:t>
            </a:r>
            <a:r>
              <a:rPr lang="nb-NO" dirty="0"/>
              <a:t> som automatisk tilordner systemressurser til </a:t>
            </a:r>
            <a:r>
              <a:rPr lang="nb-NO" dirty="0" err="1"/>
              <a:t>expansjonskort</a:t>
            </a:r>
            <a:r>
              <a:rPr lang="nb-NO" dirty="0"/>
              <a:t> og utstyr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83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Win7: </a:t>
            </a:r>
            <a:r>
              <a:rPr lang="nb-NO" dirty="0" err="1"/>
              <a:t>devmgmt.msc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4869160"/>
            <a:ext cx="8229600" cy="1512168"/>
          </a:xfrm>
        </p:spPr>
        <p:txBody>
          <a:bodyPr/>
          <a:lstStyle/>
          <a:p>
            <a:r>
              <a:rPr lang="nb-NO" dirty="0"/>
              <a:t>I win7/8/10 kan man inspisere hvilke ressurser i MMC </a:t>
            </a:r>
            <a:r>
              <a:rPr lang="nb-NO" dirty="0" err="1"/>
              <a:t>snapin</a:t>
            </a:r>
            <a:r>
              <a:rPr lang="nb-NO" dirty="0"/>
              <a:t> </a:t>
            </a:r>
            <a:r>
              <a:rPr lang="nb-NO" dirty="0" err="1"/>
              <a:t>devmgmt.msc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64</a:t>
            </a:fld>
            <a:endParaRPr lang="nb-NO"/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" y="1000125"/>
            <a:ext cx="4492992" cy="352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2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b-NO" dirty="0"/>
              <a:t>MASSELAGER </a:t>
            </a:r>
            <a:br>
              <a:rPr lang="nb-NO" dirty="0"/>
            </a:br>
            <a:r>
              <a:rPr lang="nb-NO" dirty="0"/>
              <a:t>(Harddisk)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54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043608" y="188640"/>
            <a:ext cx="7581528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Masselager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b-NO" dirty="0"/>
              <a:t>Brukes for permanent lagring av store datamengder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Hullkort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Hullbånd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Diskett, Flash </a:t>
            </a:r>
            <a:r>
              <a:rPr lang="nb-NO" dirty="0" err="1"/>
              <a:t>Mem</a:t>
            </a:r>
            <a:endParaRPr lang="nb-NO" dirty="0"/>
          </a:p>
          <a:p>
            <a:pPr lvl="1">
              <a:lnSpc>
                <a:spcPct val="90000"/>
              </a:lnSpc>
            </a:pPr>
            <a:r>
              <a:rPr lang="nb-NO" dirty="0" err="1"/>
              <a:t>Zip</a:t>
            </a:r>
            <a:r>
              <a:rPr lang="nb-NO" dirty="0"/>
              <a:t>, Jazz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Disk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CD, DVD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Magnetbånd(spolebånd, kassett)</a:t>
            </a:r>
            <a:endParaRPr lang="nb-NO" dirty="0">
              <a:hlinkClick r:id="rId9" action="ppaction://hlinkpres?slideindex=9&amp;slidetitle=CD"/>
            </a:endParaRPr>
          </a:p>
          <a:p>
            <a:pPr>
              <a:lnSpc>
                <a:spcPct val="90000"/>
              </a:lnSpc>
            </a:pPr>
            <a:r>
              <a:rPr lang="nb-NO" dirty="0"/>
              <a:t>Overføring til prosessoren via en kontroller</a:t>
            </a:r>
          </a:p>
          <a:p>
            <a:pPr lvl="1">
              <a:lnSpc>
                <a:spcPct val="90000"/>
              </a:lnSpc>
            </a:pPr>
            <a:r>
              <a:rPr lang="nb-NO" dirty="0"/>
              <a:t>IDE/EIDE, SATA, SCSI, …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1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1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1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Papir som lagringsmedium</a:t>
            </a:r>
            <a:endParaRPr lang="en-US"/>
          </a:p>
        </p:txBody>
      </p:sp>
      <p:pic>
        <p:nvPicPr>
          <p:cNvPr id="212995" name="Picture 3"/>
          <p:cNvPicPr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>
          <a:xfrm>
            <a:off x="517283" y="1773238"/>
            <a:ext cx="4589585" cy="3486150"/>
          </a:xfrm>
          <a:noFill/>
          <a:ln/>
        </p:spPr>
      </p:pic>
      <p:pic>
        <p:nvPicPr>
          <p:cNvPr id="212997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37284" y="1773240"/>
            <a:ext cx="3788020" cy="3494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7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Magnetisk lagring/lesing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1600200"/>
            <a:ext cx="5216769" cy="4637088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Lagring</a:t>
            </a:r>
          </a:p>
          <a:p>
            <a:pPr lvl="1"/>
            <a:r>
              <a:rPr lang="nb-NO" dirty="0"/>
              <a:t>Når elektromagneten tilføres strøm magnetiseres overflaten under magneten</a:t>
            </a:r>
          </a:p>
          <a:p>
            <a:r>
              <a:rPr lang="nb-NO" dirty="0"/>
              <a:t>Lesing</a:t>
            </a:r>
          </a:p>
          <a:p>
            <a:pPr lvl="1"/>
            <a:r>
              <a:rPr lang="nb-NO" dirty="0"/>
              <a:t>Når overflaten under magneten er magnetisert og passerer magneten vil det dannes(induseres) strøm</a:t>
            </a:r>
          </a:p>
          <a:p>
            <a:r>
              <a:rPr lang="nb-NO" dirty="0"/>
              <a:t>Magnetisert område = 1</a:t>
            </a:r>
          </a:p>
          <a:p>
            <a:r>
              <a:rPr lang="nb-NO" dirty="0"/>
              <a:t>Ikke magnetisert = 0</a:t>
            </a:r>
          </a:p>
          <a:p>
            <a:pPr lvl="1"/>
            <a:endParaRPr lang="nb-NO" dirty="0"/>
          </a:p>
        </p:txBody>
      </p:sp>
      <p:pic>
        <p:nvPicPr>
          <p:cNvPr id="21402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05048" y="2057400"/>
            <a:ext cx="3446585" cy="294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245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Organisering av data</a:t>
            </a:r>
            <a:endParaRPr lang="en-US"/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18583" y="1052736"/>
            <a:ext cx="8773258" cy="5400600"/>
          </a:xfrm>
        </p:spPr>
        <p:txBody>
          <a:bodyPr>
            <a:normAutofit lnSpcReduction="10000"/>
          </a:bodyPr>
          <a:lstStyle/>
          <a:p>
            <a:r>
              <a:rPr lang="nb-NO" dirty="0"/>
              <a:t>Data er i utgangspunktet en samling av 0-ere og 1-ere som i sin sammenheng representerer et dokument, bilde, musikk etc.</a:t>
            </a:r>
          </a:p>
          <a:p>
            <a:r>
              <a:rPr lang="nb-NO" dirty="0"/>
              <a:t>Denne samlingen kalles en </a:t>
            </a:r>
            <a:r>
              <a:rPr lang="nb-NO" b="1" i="1" dirty="0"/>
              <a:t>fil</a:t>
            </a:r>
          </a:p>
          <a:p>
            <a:r>
              <a:rPr lang="nb-NO" dirty="0"/>
              <a:t>En fil har et </a:t>
            </a:r>
            <a:r>
              <a:rPr lang="nb-NO" dirty="0">
                <a:solidFill>
                  <a:schemeClr val="accent2"/>
                </a:solidFill>
              </a:rPr>
              <a:t>navn</a:t>
            </a:r>
            <a:r>
              <a:rPr lang="nb-NO" dirty="0"/>
              <a:t> som gjør at den er lett å identifisere</a:t>
            </a:r>
          </a:p>
          <a:p>
            <a:r>
              <a:rPr lang="nb-NO" dirty="0"/>
              <a:t>I et </a:t>
            </a:r>
            <a:r>
              <a:rPr lang="nb-NO" dirty="0" err="1"/>
              <a:t>identifikasjons-felt</a:t>
            </a:r>
            <a:r>
              <a:rPr lang="nb-NO" dirty="0"/>
              <a:t> som legges sammen med filen finnes det foruten navnet også informasjon som størrelse på filen, når den ble opprettet, eier av filen, ...............</a:t>
            </a:r>
          </a:p>
          <a:p>
            <a:r>
              <a:rPr lang="nb-NO" dirty="0"/>
              <a:t>Jf Øving om BMP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69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1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Formfaktor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0" y="970834"/>
            <a:ext cx="5222510" cy="5554510"/>
          </a:xfrm>
        </p:spPr>
        <p:txBody>
          <a:bodyPr>
            <a:normAutofit fontScale="62500" lnSpcReduction="20000"/>
          </a:bodyPr>
          <a:lstStyle/>
          <a:p>
            <a:r>
              <a:rPr lang="nb-NO" dirty="0"/>
              <a:t>Formfaktoren definerer fysisk størrelse, utforming og til en viss grad tilgjengelig funksjonalitet på hovedkortet</a:t>
            </a:r>
          </a:p>
          <a:p>
            <a:r>
              <a:rPr lang="nb-NO" dirty="0"/>
              <a:t>ATX (12"x9.6")</a:t>
            </a:r>
          </a:p>
          <a:p>
            <a:pPr lvl="2"/>
            <a:r>
              <a:rPr lang="nb-NO" dirty="0" err="1"/>
              <a:t>Utvidelsespor</a:t>
            </a:r>
            <a:r>
              <a:rPr lang="nb-NO" dirty="0"/>
              <a:t> på </a:t>
            </a:r>
            <a:r>
              <a:rPr lang="nb-NO" dirty="0" err="1"/>
              <a:t>bredkanten</a:t>
            </a:r>
            <a:endParaRPr lang="nb-NO" dirty="0"/>
          </a:p>
          <a:p>
            <a:pPr lvl="2"/>
            <a:r>
              <a:rPr lang="nb-NO" dirty="0"/>
              <a:t>Innebygde  IO porter på en side</a:t>
            </a:r>
          </a:p>
          <a:p>
            <a:pPr lvl="2"/>
            <a:r>
              <a:rPr lang="nb-NO" dirty="0"/>
              <a:t>CPU orientert så den kan kjøles av strømforsynings-viften</a:t>
            </a:r>
          </a:p>
          <a:p>
            <a:pPr lvl="2"/>
            <a:r>
              <a:rPr lang="nb-NO" dirty="0"/>
              <a:t>CPU og RAM vinkelrett på </a:t>
            </a:r>
            <a:r>
              <a:rPr lang="nb-NO" dirty="0" err="1"/>
              <a:t>utvidelsespor</a:t>
            </a:r>
            <a:endParaRPr lang="nb-NO" dirty="0"/>
          </a:p>
          <a:p>
            <a:pPr lvl="2"/>
            <a:r>
              <a:rPr lang="nb-NO" dirty="0" err="1"/>
              <a:t>Tilleggplass</a:t>
            </a:r>
            <a:r>
              <a:rPr lang="nb-NO" dirty="0"/>
              <a:t> til ekstra kjøling</a:t>
            </a:r>
          </a:p>
          <a:p>
            <a:pPr lvl="2"/>
            <a:r>
              <a:rPr lang="nb-NO" dirty="0"/>
              <a:t>Micro ATX(9.6"x9.6")</a:t>
            </a:r>
          </a:p>
          <a:p>
            <a:pPr lvl="3"/>
            <a:r>
              <a:rPr lang="nb-NO" dirty="0"/>
              <a:t>Mindre maskiner</a:t>
            </a:r>
          </a:p>
          <a:p>
            <a:r>
              <a:rPr lang="nb-NO" dirty="0"/>
              <a:t>NLX	</a:t>
            </a:r>
          </a:p>
          <a:p>
            <a:pPr lvl="1"/>
            <a:r>
              <a:rPr lang="nb-NO" dirty="0"/>
              <a:t>Stående ekspansjon </a:t>
            </a:r>
          </a:p>
          <a:p>
            <a:r>
              <a:rPr lang="nb-NO" dirty="0"/>
              <a:t>BTX</a:t>
            </a:r>
          </a:p>
          <a:p>
            <a:pPr lvl="1"/>
            <a:r>
              <a:rPr lang="nb-NO" dirty="0"/>
              <a:t>Skal gi bedre kjølingsmuligheter enn ATX</a:t>
            </a:r>
          </a:p>
          <a:p>
            <a:pPr lvl="1"/>
            <a:r>
              <a:rPr lang="nb-NO" dirty="0"/>
              <a:t>Tre ulike størrelser </a:t>
            </a:r>
          </a:p>
          <a:p>
            <a:pPr lvl="2"/>
            <a:r>
              <a:rPr lang="nb-NO" dirty="0"/>
              <a:t>Full (326  x 266 mm)</a:t>
            </a:r>
          </a:p>
          <a:p>
            <a:pPr lvl="2"/>
            <a:r>
              <a:rPr lang="nb-NO" dirty="0" err="1"/>
              <a:t>microBTX</a:t>
            </a:r>
            <a:r>
              <a:rPr lang="nb-NO" dirty="0"/>
              <a:t> (264  x 266 mm)</a:t>
            </a:r>
          </a:p>
          <a:p>
            <a:pPr lvl="2"/>
            <a:r>
              <a:rPr lang="nb-NO" dirty="0" err="1"/>
              <a:t>picoBTX</a:t>
            </a:r>
            <a:r>
              <a:rPr lang="nb-NO" dirty="0"/>
              <a:t> (203  x 266 mm)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7</a:t>
            </a:fld>
            <a:endParaRPr lang="nb-NO"/>
          </a:p>
        </p:txBody>
      </p:sp>
      <p:grpSp>
        <p:nvGrpSpPr>
          <p:cNvPr id="9" name="Group 8"/>
          <p:cNvGrpSpPr/>
          <p:nvPr>
            <p:custDataLst>
              <p:tags r:id="rId7"/>
            </p:custDataLst>
          </p:nvPr>
        </p:nvGrpSpPr>
        <p:grpSpPr>
          <a:xfrm>
            <a:off x="5222510" y="0"/>
            <a:ext cx="3923928" cy="1941668"/>
            <a:chOff x="5222510" y="0"/>
            <a:chExt cx="3923928" cy="1941668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510" y="0"/>
              <a:ext cx="3923928" cy="1941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222510" y="1546322"/>
              <a:ext cx="616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rgbClr val="FF0000"/>
                  </a:solidFill>
                </a:rPr>
                <a:t>ATX</a:t>
              </a:r>
            </a:p>
          </p:txBody>
        </p:sp>
      </p:grpSp>
      <p:grpSp>
        <p:nvGrpSpPr>
          <p:cNvPr id="11" name="Group 10"/>
          <p:cNvGrpSpPr/>
          <p:nvPr>
            <p:custDataLst>
              <p:tags r:id="rId8"/>
            </p:custDataLst>
          </p:nvPr>
        </p:nvGrpSpPr>
        <p:grpSpPr>
          <a:xfrm>
            <a:off x="5621664" y="4081475"/>
            <a:ext cx="3522336" cy="2766999"/>
            <a:chOff x="5621664" y="4081475"/>
            <a:chExt cx="3522336" cy="2766999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664" y="4081475"/>
              <a:ext cx="3522336" cy="276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724128" y="4365104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rgbClr val="FF0000"/>
                  </a:solidFill>
                </a:rPr>
                <a:t>BTX</a:t>
              </a:r>
            </a:p>
          </p:txBody>
        </p:sp>
      </p:grpSp>
      <p:grpSp>
        <p:nvGrpSpPr>
          <p:cNvPr id="13" name="Group 12"/>
          <p:cNvGrpSpPr/>
          <p:nvPr>
            <p:custDataLst>
              <p:tags r:id="rId9"/>
            </p:custDataLst>
          </p:nvPr>
        </p:nvGrpSpPr>
        <p:grpSpPr>
          <a:xfrm>
            <a:off x="5621664" y="1947760"/>
            <a:ext cx="3470793" cy="2201320"/>
            <a:chOff x="5621664" y="1947760"/>
            <a:chExt cx="3470793" cy="2201320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664" y="1947760"/>
              <a:ext cx="3470793" cy="2201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940152" y="3284984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rgbClr val="FF0000"/>
                  </a:solidFill>
                </a:rPr>
                <a:t>NLX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88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Lagrings-utvikling</a:t>
            </a:r>
            <a:r>
              <a:rPr lang="nb-NO" dirty="0"/>
              <a:t> (1)</a:t>
            </a:r>
            <a:endParaRPr lang="en-US" dirty="0"/>
          </a:p>
        </p:txBody>
      </p:sp>
      <p:pic>
        <p:nvPicPr>
          <p:cNvPr id="216068" name="Picture 4" descr="ibm_storageevolution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46387" y="1484318"/>
            <a:ext cx="5849815" cy="4516437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70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6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Lagringskapasitet (2)</a:t>
            </a:r>
          </a:p>
        </p:txBody>
      </p:sp>
      <p:pic>
        <p:nvPicPr>
          <p:cNvPr id="275458" name="Picture 2" descr="http://upload.wikimedia.org/wikipedia/commons/a/a1/Hard_drive_capacity_over_time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5436" y="1333463"/>
            <a:ext cx="6594277" cy="4762535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71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6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Tetthet og pris (3)</a:t>
            </a:r>
          </a:p>
        </p:txBody>
      </p:sp>
      <p:pic>
        <p:nvPicPr>
          <p:cNvPr id="289794" name="Picture 2" descr="http://www.research.ibm.com/journal/sj/422/morri1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7396" y="980729"/>
            <a:ext cx="7869138" cy="5361715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72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2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Disk</a:t>
            </a:r>
            <a:endParaRPr lang="en-US"/>
          </a:p>
        </p:txBody>
      </p:sp>
      <p:pic>
        <p:nvPicPr>
          <p:cNvPr id="220164" name="Picture 4" descr="disk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2566" y="1484313"/>
            <a:ext cx="6047642" cy="4464050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73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98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55576" y="188640"/>
            <a:ext cx="7869560" cy="63408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Disker</a:t>
            </a:r>
            <a:endParaRPr lang="en-US" dirty="0"/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467544" y="1196752"/>
            <a:ext cx="7979075" cy="4896544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2400" dirty="0" err="1"/>
              <a:t>Disker</a:t>
            </a:r>
            <a:r>
              <a:rPr lang="en-US" sz="2400" dirty="0"/>
              <a:t> ...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2000" dirty="0" err="1"/>
              <a:t>Gir</a:t>
            </a:r>
            <a:r>
              <a:rPr lang="en-US" sz="2000" dirty="0"/>
              <a:t> </a:t>
            </a:r>
            <a:r>
              <a:rPr lang="en-US" sz="2000" dirty="0" err="1"/>
              <a:t>varig</a:t>
            </a:r>
            <a:r>
              <a:rPr lang="en-US" sz="2000" dirty="0"/>
              <a:t> </a:t>
            </a:r>
            <a:r>
              <a:rPr lang="en-US" sz="2000" dirty="0" err="1"/>
              <a:t>lagring</a:t>
            </a:r>
            <a:endParaRPr lang="en-US" sz="2000" dirty="0"/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chemeClr val="hlink"/>
                </a:solidFill>
              </a:rPr>
              <a:t>billigere</a:t>
            </a:r>
            <a:r>
              <a:rPr lang="en-US" sz="2000" dirty="0"/>
              <a:t> pr byte </a:t>
            </a:r>
            <a:r>
              <a:rPr lang="en-US" sz="2000" dirty="0" err="1"/>
              <a:t>enn</a:t>
            </a:r>
            <a:r>
              <a:rPr lang="en-US" sz="2000" dirty="0"/>
              <a:t> RAM (</a:t>
            </a:r>
            <a:r>
              <a:rPr lang="en-US" sz="2000" dirty="0" err="1"/>
              <a:t>forløpig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rgbClr val="009900"/>
              </a:buClr>
              <a:buFont typeface="Wingdings" pitchFamily="2" charset="2"/>
              <a:buChar char="J"/>
            </a:pP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chemeClr val="hlink"/>
                </a:solidFill>
              </a:rPr>
              <a:t>større</a:t>
            </a:r>
            <a:r>
              <a:rPr lang="en-US" sz="2000" i="1" dirty="0">
                <a:solidFill>
                  <a:schemeClr val="hlink"/>
                </a:solidFill>
              </a:rPr>
              <a:t> </a:t>
            </a:r>
            <a:r>
              <a:rPr lang="en-US" sz="2000" i="1" dirty="0" err="1">
                <a:solidFill>
                  <a:schemeClr val="hlink"/>
                </a:solidFill>
              </a:rPr>
              <a:t>kapasitet</a:t>
            </a:r>
            <a:endParaRPr lang="en-US" sz="2000" dirty="0"/>
          </a:p>
          <a:p>
            <a:pPr lvl="1">
              <a:lnSpc>
                <a:spcPct val="90000"/>
              </a:lnSpc>
              <a:spcAft>
                <a:spcPct val="30000"/>
              </a:spcAft>
              <a:buFont typeface="Wingdings" pitchFamily="2" charset="2"/>
              <a:buChar char="L"/>
            </a:pPr>
            <a:r>
              <a:rPr lang="en-US" sz="2000" dirty="0" err="1"/>
              <a:t>er</a:t>
            </a:r>
            <a:r>
              <a:rPr lang="en-US" sz="2000" dirty="0"/>
              <a:t> mange </a:t>
            </a:r>
            <a:r>
              <a:rPr lang="en-US" sz="2000" dirty="0" err="1"/>
              <a:t>størrelsesordener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chemeClr val="hlink"/>
                </a:solidFill>
              </a:rPr>
              <a:t>tregere</a:t>
            </a:r>
            <a:r>
              <a:rPr lang="en-US" sz="2000" dirty="0"/>
              <a:t>  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2400" dirty="0" err="1"/>
              <a:t>Viktige</a:t>
            </a:r>
            <a:r>
              <a:rPr lang="en-US" sz="2400" dirty="0"/>
              <a:t> </a:t>
            </a:r>
            <a:r>
              <a:rPr lang="en-US" sz="2400" dirty="0" err="1"/>
              <a:t>parametre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endParaRPr lang="en-US" sz="2400" dirty="0"/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2000" dirty="0" err="1"/>
              <a:t>lagringsplass</a:t>
            </a:r>
            <a:endParaRPr lang="en-US" sz="2000" dirty="0"/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2000" dirty="0"/>
              <a:t>I/O </a:t>
            </a:r>
            <a:r>
              <a:rPr lang="en-US" sz="2000" dirty="0" err="1"/>
              <a:t>båndbredde</a:t>
            </a:r>
            <a:endParaRPr lang="en-US" sz="2000" dirty="0"/>
          </a:p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2400" dirty="0" err="1"/>
              <a:t>Fordi</a:t>
            </a:r>
            <a:r>
              <a:rPr lang="en-US" sz="2400" dirty="0"/>
              <a:t>...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2000" dirty="0"/>
              <a:t>...</a:t>
            </a:r>
            <a:r>
              <a:rPr lang="en-US" sz="2000" dirty="0" err="1"/>
              <a:t>det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en </a:t>
            </a:r>
            <a:r>
              <a:rPr lang="en-US" sz="2000" dirty="0" err="1">
                <a:solidFill>
                  <a:schemeClr val="accent2"/>
                </a:solidFill>
              </a:rPr>
              <a:t>kollosal</a:t>
            </a:r>
            <a:r>
              <a:rPr lang="en-US" sz="2000" dirty="0"/>
              <a:t> </a:t>
            </a:r>
            <a:r>
              <a:rPr lang="en-US" sz="2000" dirty="0" err="1"/>
              <a:t>hastighetsforskjell</a:t>
            </a:r>
            <a:r>
              <a:rPr lang="en-US" sz="2000" dirty="0"/>
              <a:t> (ms </a:t>
            </a:r>
            <a:r>
              <a:rPr lang="en-US" sz="2000" dirty="0" err="1"/>
              <a:t>vs</a:t>
            </a:r>
            <a:r>
              <a:rPr lang="en-US" sz="2000" dirty="0"/>
              <a:t> ns ~ 10</a:t>
            </a:r>
            <a:r>
              <a:rPr lang="en-US" sz="2000" baseline="30000" dirty="0"/>
              <a:t>6 </a:t>
            </a:r>
            <a:r>
              <a:rPr lang="en-US" sz="2000" dirty="0"/>
              <a:t>) med RAM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2000" dirty="0"/>
              <a:t>...disk I/O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svært</a:t>
            </a:r>
            <a:r>
              <a:rPr lang="en-US" sz="2000" dirty="0"/>
              <a:t> </a:t>
            </a:r>
            <a:r>
              <a:rPr lang="en-US" sz="2000" dirty="0" err="1"/>
              <a:t>ofte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accent6"/>
                </a:solidFill>
              </a:rPr>
              <a:t>viktigste</a:t>
            </a:r>
            <a:r>
              <a:rPr lang="en-US" sz="2000" dirty="0"/>
              <a:t> </a:t>
            </a:r>
            <a:r>
              <a:rPr lang="en-US" sz="2000" dirty="0" err="1"/>
              <a:t>ytelses-flaskehals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74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40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99591" y="0"/>
            <a:ext cx="6600659" cy="914400"/>
          </a:xfrm>
        </p:spPr>
        <p:txBody>
          <a:bodyPr/>
          <a:lstStyle/>
          <a:p>
            <a:r>
              <a:rPr lang="nb-NO" dirty="0"/>
              <a:t>Diskens oppbygning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351692" y="1600200"/>
            <a:ext cx="4485543" cy="43434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nb-NO"/>
              <a:t>Alle armene beveges samtidig</a:t>
            </a:r>
          </a:p>
          <a:p>
            <a:pPr>
              <a:lnSpc>
                <a:spcPct val="90000"/>
              </a:lnSpc>
            </a:pPr>
            <a:r>
              <a:rPr lang="nb-NO"/>
              <a:t>Hver arm har 2 hoder</a:t>
            </a:r>
          </a:p>
          <a:p>
            <a:pPr>
              <a:lnSpc>
                <a:spcPct val="90000"/>
              </a:lnSpc>
            </a:pPr>
            <a:r>
              <a:rPr lang="nb-NO"/>
              <a:t>Inn/ut 50 ganger/sek</a:t>
            </a:r>
          </a:p>
          <a:p>
            <a:pPr>
              <a:lnSpc>
                <a:spcPct val="90000"/>
              </a:lnSpc>
            </a:pPr>
            <a:r>
              <a:rPr lang="nb-NO"/>
              <a:t>Spin: 3600-7200 (15000) RPM</a:t>
            </a:r>
          </a:p>
          <a:p>
            <a:pPr>
              <a:lnSpc>
                <a:spcPct val="90000"/>
              </a:lnSpc>
            </a:pPr>
            <a:r>
              <a:rPr lang="nb-NO"/>
              <a:t>Søketid: 10-20 ms</a:t>
            </a:r>
          </a:p>
          <a:p>
            <a:pPr>
              <a:lnSpc>
                <a:spcPct val="90000"/>
              </a:lnSpc>
            </a:pPr>
            <a:r>
              <a:rPr lang="nb-NO"/>
              <a:t>Datarate: 5-40 MB/sek</a:t>
            </a:r>
            <a:br>
              <a:rPr lang="nb-NO"/>
            </a:br>
            <a:r>
              <a:rPr lang="nb-NO"/>
              <a:t>~300Mbps m/ SATA)</a:t>
            </a:r>
          </a:p>
        </p:txBody>
      </p:sp>
      <p:pic>
        <p:nvPicPr>
          <p:cNvPr id="221189" name="Picture 5" descr="0603c"/>
          <p:cNvPicPr>
            <a:picLocks noGrp="1" noChangeAspect="1" noChangeArrowheads="1"/>
          </p:cNvPicPr>
          <p:nvPr>
            <p:ph sz="half" idx="2"/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5037994" y="2222503"/>
            <a:ext cx="3801208" cy="2822575"/>
          </a:xfrm>
          <a:noFill/>
          <a:ln/>
        </p:spPr>
      </p:pic>
      <p:pic>
        <p:nvPicPr>
          <p:cNvPr id="221188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3587" y="0"/>
            <a:ext cx="303041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D5FC00B3-00B6-46A6-8528-800A878A9931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2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83865" y="0"/>
            <a:ext cx="7315200" cy="914400"/>
          </a:xfrm>
        </p:spPr>
        <p:txBody>
          <a:bodyPr/>
          <a:lstStyle/>
          <a:p>
            <a:r>
              <a:rPr lang="nb-NO" dirty="0"/>
              <a:t>Lesehoder</a:t>
            </a:r>
            <a:endParaRPr lang="en-US" dirty="0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351692" y="1600200"/>
            <a:ext cx="7942385" cy="604838"/>
          </a:xfrm>
        </p:spPr>
        <p:txBody>
          <a:bodyPr>
            <a:normAutofit fontScale="77500" lnSpcReduction="20000"/>
          </a:bodyPr>
          <a:lstStyle/>
          <a:p>
            <a:r>
              <a:rPr lang="nb-NO"/>
              <a:t>Lesehodene flyter på luften over platen(0,001 mm)</a:t>
            </a:r>
            <a:endParaRPr lang="en-US"/>
          </a:p>
        </p:txBody>
      </p:sp>
      <p:pic>
        <p:nvPicPr>
          <p:cNvPr id="222213" name="Picture 5" descr="7713d_0603b"/>
          <p:cNvPicPr>
            <a:picLocks noGrp="1" noChangeAspect="1" noChangeArrowheads="1"/>
          </p:cNvPicPr>
          <p:nvPr>
            <p:ph sz="half" idx="2"/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888523" y="2667000"/>
            <a:ext cx="3727938" cy="2209800"/>
          </a:xfrm>
          <a:noFill/>
          <a:ln/>
        </p:spPr>
      </p:pic>
      <p:pic>
        <p:nvPicPr>
          <p:cNvPr id="222212" name="Picture 4" descr="thinfilmheads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3981" y="2205038"/>
            <a:ext cx="4319954" cy="3736975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D5FC00B3-00B6-46A6-8528-800A878A9931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1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3568" y="0"/>
            <a:ext cx="6631632" cy="914400"/>
          </a:xfrm>
        </p:spPr>
        <p:txBody>
          <a:bodyPr/>
          <a:lstStyle/>
          <a:p>
            <a:r>
              <a:rPr lang="nb-NO" dirty="0"/>
              <a:t>Diskens organisering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sz="2400" dirty="0">
                <a:solidFill>
                  <a:srgbClr val="FF0000"/>
                </a:solidFill>
              </a:rPr>
              <a:t>Spor</a:t>
            </a:r>
            <a:r>
              <a:rPr lang="nb-NO" sz="2400" dirty="0"/>
              <a:t> (</a:t>
            </a:r>
            <a:r>
              <a:rPr lang="nb-NO" sz="2400" dirty="0" err="1"/>
              <a:t>track</a:t>
            </a:r>
            <a:r>
              <a:rPr lang="nb-NO" sz="2400" dirty="0"/>
              <a:t>)</a:t>
            </a:r>
          </a:p>
          <a:p>
            <a:pPr lvl="1"/>
            <a:r>
              <a:rPr lang="nb-NO" sz="2000" dirty="0"/>
              <a:t>Det området lesehodet dekker på en rotasjon</a:t>
            </a:r>
          </a:p>
          <a:p>
            <a:r>
              <a:rPr lang="nb-NO" sz="2400" dirty="0">
                <a:solidFill>
                  <a:srgbClr val="FF0000"/>
                </a:solidFill>
              </a:rPr>
              <a:t>Sektor</a:t>
            </a:r>
          </a:p>
          <a:p>
            <a:pPr lvl="1"/>
            <a:r>
              <a:rPr lang="nb-NO" sz="2000" dirty="0"/>
              <a:t>Den minste delen av et spor som kan leses</a:t>
            </a:r>
          </a:p>
          <a:p>
            <a:r>
              <a:rPr lang="nb-NO" sz="2400" dirty="0">
                <a:solidFill>
                  <a:srgbClr val="FF0000"/>
                </a:solidFill>
              </a:rPr>
              <a:t>Sylinder</a:t>
            </a:r>
          </a:p>
          <a:p>
            <a:pPr lvl="1"/>
            <a:r>
              <a:rPr lang="nb-NO" sz="2000" dirty="0"/>
              <a:t>Alle spor i samme posisjon på disken</a:t>
            </a:r>
          </a:p>
        </p:txBody>
      </p:sp>
      <p:pic>
        <p:nvPicPr>
          <p:cNvPr id="223236" name="Picture 4" descr="7713d06_08"/>
          <p:cNvPicPr>
            <a:picLocks noGrp="1" noChangeAspect="1" noChangeArrowheads="1"/>
          </p:cNvPicPr>
          <p:nvPr>
            <p:ph sz="quarter" idx="2"/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696039" y="1700808"/>
            <a:ext cx="1050818" cy="2095500"/>
          </a:xfrm>
          <a:noFill/>
          <a:ln/>
        </p:spPr>
      </p:pic>
      <p:pic>
        <p:nvPicPr>
          <p:cNvPr id="223239" name="Picture 7" descr="7713d06_07"/>
          <p:cNvPicPr>
            <a:picLocks noGrp="1" noChangeAspect="1" noChangeArrowheads="1"/>
          </p:cNvPicPr>
          <p:nvPr>
            <p:ph sz="quarter" idx="3"/>
            <p:custDataLst>
              <p:tags r:id="rId5"/>
            </p:custDataLst>
          </p:nvPr>
        </p:nvPicPr>
        <p:blipFill>
          <a:blip r:embed="rId14" cstate="print"/>
          <a:srcRect b="44620"/>
          <a:stretch>
            <a:fillRect/>
          </a:stretch>
        </p:blipFill>
        <p:spPr>
          <a:xfrm>
            <a:off x="6899033" y="0"/>
            <a:ext cx="2244969" cy="1646238"/>
          </a:xfrm>
          <a:noFill/>
          <a:ln/>
        </p:spPr>
      </p:pic>
      <p:pic>
        <p:nvPicPr>
          <p:cNvPr id="223237" name="Picture 5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72000" y="2028825"/>
            <a:ext cx="2924908" cy="262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3238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51692" y="5410202"/>
            <a:ext cx="86516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1600">
                <a:latin typeface="Comic Sans MS" pitchFamily="66" charset="0"/>
              </a:rPr>
              <a:t>512 bytes pr sektor*51 sektorer pr track*723 sylindre*14 lesehoder=264305664 B=252 MB</a:t>
            </a:r>
            <a:endParaRPr lang="nb-NO" sz="2400">
              <a:latin typeface="Times New Roman" pitchFamily="18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104C223F-57A2-4E36-B1A8-DD178E2D2A3D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08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976817" y="1943100"/>
            <a:ext cx="720725" cy="990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b-NO"/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77838" y="2879725"/>
            <a:ext cx="3060700" cy="3060700"/>
            <a:chOff x="301" y="1069"/>
            <a:chExt cx="1928" cy="1928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01" y="1069"/>
              <a:ext cx="1928" cy="1928"/>
              <a:chOff x="301" y="1069"/>
              <a:chExt cx="1928" cy="1928"/>
            </a:xfrm>
          </p:grpSpPr>
          <p:sp>
            <p:nvSpPr>
              <p:cNvPr id="884741" name="Oval 5"/>
              <p:cNvSpPr>
                <a:spLocks noChangeArrowheads="1"/>
              </p:cNvSpPr>
              <p:nvPr/>
            </p:nvSpPr>
            <p:spPr bwMode="auto">
              <a:xfrm>
                <a:off x="301" y="1069"/>
                <a:ext cx="1928" cy="1928"/>
              </a:xfrm>
              <a:prstGeom prst="ellipse">
                <a:avLst/>
              </a:prstGeom>
              <a:gradFill rotWithShape="0">
                <a:gsLst>
                  <a:gs pos="0">
                    <a:srgbClr val="808080">
                      <a:gamma/>
                      <a:tint val="27451"/>
                      <a:invGamma/>
                    </a:srgbClr>
                  </a:gs>
                  <a:gs pos="50000">
                    <a:srgbClr val="808080"/>
                  </a:gs>
                  <a:gs pos="100000">
                    <a:srgbClr val="808080">
                      <a:gamma/>
                      <a:tint val="27451"/>
                      <a:invGamma/>
                    </a:srgbClr>
                  </a:gs>
                </a:gsLst>
                <a:lin ang="27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84742" name="Oval 6"/>
              <p:cNvSpPr>
                <a:spLocks noChangeArrowheads="1"/>
              </p:cNvSpPr>
              <p:nvPr/>
            </p:nvSpPr>
            <p:spPr bwMode="auto">
              <a:xfrm>
                <a:off x="1154" y="1922"/>
                <a:ext cx="222" cy="222"/>
              </a:xfrm>
              <a:prstGeom prst="ellipse">
                <a:avLst/>
              </a:prstGeom>
              <a:gradFill rotWithShape="0">
                <a:gsLst>
                  <a:gs pos="0">
                    <a:schemeClr val="tx1">
                      <a:gamma/>
                      <a:tint val="27451"/>
                      <a:invGamma/>
                    </a:schemeClr>
                  </a:gs>
                  <a:gs pos="50000">
                    <a:schemeClr val="tx1"/>
                  </a:gs>
                  <a:gs pos="100000">
                    <a:schemeClr val="tx1">
                      <a:gamma/>
                      <a:tint val="27451"/>
                      <a:invGamma/>
                    </a:schemeClr>
                  </a:gs>
                </a:gsLst>
                <a:lin ang="27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495" y="1263"/>
              <a:ext cx="1539" cy="1539"/>
              <a:chOff x="495" y="1263"/>
              <a:chExt cx="1539" cy="1539"/>
            </a:xfrm>
          </p:grpSpPr>
          <p:sp>
            <p:nvSpPr>
              <p:cNvPr id="884744" name="Oval 8"/>
              <p:cNvSpPr>
                <a:spLocks noChangeArrowheads="1"/>
              </p:cNvSpPr>
              <p:nvPr/>
            </p:nvSpPr>
            <p:spPr bwMode="auto">
              <a:xfrm>
                <a:off x="495" y="1263"/>
                <a:ext cx="1539" cy="153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84745" name="Oval 9"/>
              <p:cNvSpPr>
                <a:spLocks noChangeArrowheads="1"/>
              </p:cNvSpPr>
              <p:nvPr/>
            </p:nvSpPr>
            <p:spPr bwMode="auto">
              <a:xfrm>
                <a:off x="649" y="1417"/>
                <a:ext cx="1230" cy="123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84746" name="Oval 10"/>
              <p:cNvSpPr>
                <a:spLocks noChangeArrowheads="1"/>
              </p:cNvSpPr>
              <p:nvPr/>
            </p:nvSpPr>
            <p:spPr bwMode="auto">
              <a:xfrm>
                <a:off x="772" y="1540"/>
                <a:ext cx="984" cy="9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</p:grpSp>
      <p:sp>
        <p:nvSpPr>
          <p:cNvPr id="884747" name="Arc 11"/>
          <p:cNvSpPr>
            <a:spLocks/>
          </p:cNvSpPr>
          <p:nvPr>
            <p:custDataLst>
              <p:tags r:id="rId4"/>
            </p:custDataLst>
          </p:nvPr>
        </p:nvSpPr>
        <p:spPr bwMode="auto">
          <a:xfrm rot="16680000">
            <a:off x="1534319" y="3531398"/>
            <a:ext cx="566738" cy="1092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3816"/>
              <a:gd name="T1" fmla="*/ 0 h 21600"/>
              <a:gd name="T2" fmla="*/ 13816 w 13816"/>
              <a:gd name="T3" fmla="*/ 4996 h 21600"/>
              <a:gd name="T4" fmla="*/ 0 w 138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816" h="21600" fill="none" extrusionOk="0">
                <a:moveTo>
                  <a:pt x="-1" y="0"/>
                </a:moveTo>
                <a:cubicBezTo>
                  <a:pt x="5047" y="0"/>
                  <a:pt x="9935" y="1767"/>
                  <a:pt x="13815" y="4996"/>
                </a:cubicBezTo>
              </a:path>
              <a:path w="13816" h="21600" stroke="0" extrusionOk="0">
                <a:moveTo>
                  <a:pt x="-1" y="0"/>
                </a:moveTo>
                <a:cubicBezTo>
                  <a:pt x="5047" y="0"/>
                  <a:pt x="9935" y="1767"/>
                  <a:pt x="13815" y="4996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84748" name="Arc 12"/>
          <p:cNvSpPr>
            <a:spLocks/>
          </p:cNvSpPr>
          <p:nvPr>
            <p:custDataLst>
              <p:tags r:id="rId5"/>
            </p:custDataLst>
          </p:nvPr>
        </p:nvSpPr>
        <p:spPr bwMode="auto">
          <a:xfrm rot="3720000">
            <a:off x="2077244" y="4010823"/>
            <a:ext cx="566738" cy="1092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3816"/>
              <a:gd name="T1" fmla="*/ 0 h 21600"/>
              <a:gd name="T2" fmla="*/ 13816 w 13816"/>
              <a:gd name="T3" fmla="*/ 4996 h 21600"/>
              <a:gd name="T4" fmla="*/ 0 w 138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816" h="21600" fill="none" extrusionOk="0">
                <a:moveTo>
                  <a:pt x="-1" y="0"/>
                </a:moveTo>
                <a:cubicBezTo>
                  <a:pt x="5047" y="0"/>
                  <a:pt x="9935" y="1767"/>
                  <a:pt x="13815" y="4996"/>
                </a:cubicBezTo>
              </a:path>
              <a:path w="13816" h="21600" stroke="0" extrusionOk="0">
                <a:moveTo>
                  <a:pt x="-1" y="0"/>
                </a:moveTo>
                <a:cubicBezTo>
                  <a:pt x="5047" y="0"/>
                  <a:pt x="9935" y="1767"/>
                  <a:pt x="13815" y="4996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84749" name="Arc 13"/>
          <p:cNvSpPr>
            <a:spLocks/>
          </p:cNvSpPr>
          <p:nvPr>
            <p:custDataLst>
              <p:tags r:id="rId6"/>
            </p:custDataLst>
          </p:nvPr>
        </p:nvSpPr>
        <p:spPr bwMode="auto">
          <a:xfrm rot="10800000">
            <a:off x="1279526" y="4311650"/>
            <a:ext cx="1397000" cy="820738"/>
          </a:xfrm>
          <a:custGeom>
            <a:avLst/>
            <a:gdLst>
              <a:gd name="G0" fmla="+- 18809 0 0"/>
              <a:gd name="G1" fmla="+- 21600 0 0"/>
              <a:gd name="G2" fmla="+- 21600 0 0"/>
              <a:gd name="T0" fmla="*/ 0 w 40409"/>
              <a:gd name="T1" fmla="*/ 10980 h 21600"/>
              <a:gd name="T2" fmla="*/ 40409 w 40409"/>
              <a:gd name="T3" fmla="*/ 21600 h 21600"/>
              <a:gd name="T4" fmla="*/ 18809 w 4040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409" h="21600" fill="none" extrusionOk="0">
                <a:moveTo>
                  <a:pt x="0" y="10980"/>
                </a:moveTo>
                <a:cubicBezTo>
                  <a:pt x="3830" y="4195"/>
                  <a:pt x="11017" y="-1"/>
                  <a:pt x="18809" y="0"/>
                </a:cubicBezTo>
                <a:cubicBezTo>
                  <a:pt x="30738" y="0"/>
                  <a:pt x="40409" y="9670"/>
                  <a:pt x="40409" y="21600"/>
                </a:cubicBezTo>
              </a:path>
              <a:path w="40409" h="21600" stroke="0" extrusionOk="0">
                <a:moveTo>
                  <a:pt x="0" y="10980"/>
                </a:moveTo>
                <a:cubicBezTo>
                  <a:pt x="3830" y="4195"/>
                  <a:pt x="11017" y="-1"/>
                  <a:pt x="18809" y="0"/>
                </a:cubicBezTo>
                <a:cubicBezTo>
                  <a:pt x="30738" y="0"/>
                  <a:pt x="40409" y="9670"/>
                  <a:pt x="40409" y="21600"/>
                </a:cubicBezTo>
                <a:lnTo>
                  <a:pt x="18809" y="21600"/>
                </a:ln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dash"/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84750" name="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3350" y="4260858"/>
            <a:ext cx="376224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     +</a:t>
            </a:r>
            <a:r>
              <a:rPr lang="en-US" sz="1800" dirty="0"/>
              <a:t>  </a:t>
            </a:r>
            <a:r>
              <a:rPr lang="en-US" sz="2400" dirty="0" err="1"/>
              <a:t>Rotasjonsforsinkelse</a:t>
            </a:r>
            <a:endParaRPr lang="en-US" sz="2400" dirty="0"/>
          </a:p>
        </p:txBody>
      </p:sp>
      <p:sp>
        <p:nvSpPr>
          <p:cNvPr id="884751" name="Arc 15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1140000">
            <a:off x="1985967" y="4014788"/>
            <a:ext cx="746125" cy="550862"/>
          </a:xfrm>
          <a:custGeom>
            <a:avLst/>
            <a:gdLst>
              <a:gd name="G0" fmla="+- 0 0 0"/>
              <a:gd name="G1" fmla="+- 14522 0 0"/>
              <a:gd name="G2" fmla="+- 21600 0 0"/>
              <a:gd name="T0" fmla="*/ 15990 w 21600"/>
              <a:gd name="T1" fmla="*/ 0 h 14522"/>
              <a:gd name="T2" fmla="*/ 21600 w 21600"/>
              <a:gd name="T3" fmla="*/ 14522 h 14522"/>
              <a:gd name="T4" fmla="*/ 0 w 21600"/>
              <a:gd name="T5" fmla="*/ 14522 h 14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522" fill="none" extrusionOk="0">
                <a:moveTo>
                  <a:pt x="15989" y="0"/>
                </a:moveTo>
                <a:cubicBezTo>
                  <a:pt x="19599" y="3975"/>
                  <a:pt x="21600" y="9152"/>
                  <a:pt x="21600" y="14522"/>
                </a:cubicBezTo>
              </a:path>
              <a:path w="21600" h="14522" stroke="0" extrusionOk="0">
                <a:moveTo>
                  <a:pt x="15989" y="0"/>
                </a:moveTo>
                <a:cubicBezTo>
                  <a:pt x="19599" y="3975"/>
                  <a:pt x="21600" y="9152"/>
                  <a:pt x="21600" y="14522"/>
                </a:cubicBezTo>
                <a:lnTo>
                  <a:pt x="0" y="14522"/>
                </a:ln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dash"/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84752" name="Rectangle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205416" y="4964121"/>
            <a:ext cx="28537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     +</a:t>
            </a:r>
            <a:r>
              <a:rPr lang="en-US" sz="1600" dirty="0">
                <a:latin typeface="Times New Roman"/>
              </a:rPr>
              <a:t>   </a:t>
            </a:r>
            <a:r>
              <a:rPr lang="en-US" sz="2400" dirty="0" err="1"/>
              <a:t>Overføringstid</a:t>
            </a:r>
            <a:endParaRPr lang="en-US" sz="2400" dirty="0">
              <a:latin typeface="Times New Roman"/>
            </a:endParaRPr>
          </a:p>
        </p:txBody>
      </p:sp>
      <p:sp>
        <p:nvSpPr>
          <p:cNvPr id="884753" name="Line 17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2728913" y="3944938"/>
            <a:ext cx="722312" cy="98425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84754" name="Rectangle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75275" y="3557589"/>
            <a:ext cx="203260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sz="2000" dirty="0"/>
              <a:t>         </a:t>
            </a:r>
            <a:r>
              <a:rPr lang="en-US" sz="2400" dirty="0" err="1"/>
              <a:t>Søketid</a:t>
            </a:r>
            <a:r>
              <a:rPr lang="en-US" sz="2400" dirty="0"/>
              <a:t>	</a:t>
            </a:r>
          </a:p>
        </p:txBody>
      </p:sp>
      <p:grpSp>
        <p:nvGrpSpPr>
          <p:cNvPr id="5" name="Group 1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2693988" y="4054483"/>
            <a:ext cx="820737" cy="2297113"/>
            <a:chOff x="1697" y="1809"/>
            <a:chExt cx="517" cy="1447"/>
          </a:xfrm>
        </p:grpSpPr>
        <p:sp>
          <p:nvSpPr>
            <p:cNvPr id="884756" name="Rectangle 20"/>
            <p:cNvSpPr>
              <a:spLocks noChangeArrowheads="1"/>
            </p:cNvSpPr>
            <p:nvPr/>
          </p:nvSpPr>
          <p:spPr bwMode="auto">
            <a:xfrm rot="20460000" flipH="1">
              <a:off x="1933" y="1830"/>
              <a:ext cx="54" cy="142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884757" name="Oval 21"/>
            <p:cNvSpPr>
              <a:spLocks noChangeArrowheads="1"/>
            </p:cNvSpPr>
            <p:nvPr/>
          </p:nvSpPr>
          <p:spPr bwMode="auto">
            <a:xfrm rot="20460000">
              <a:off x="2155" y="3190"/>
              <a:ext cx="59" cy="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884758" name="AutoShape 22"/>
            <p:cNvSpPr>
              <a:spLocks noChangeArrowheads="1"/>
            </p:cNvSpPr>
            <p:nvPr/>
          </p:nvSpPr>
          <p:spPr bwMode="auto">
            <a:xfrm rot="20460000">
              <a:off x="1697" y="1809"/>
              <a:ext cx="54" cy="54"/>
            </a:xfrm>
            <a:prstGeom prst="triangle">
              <a:avLst>
                <a:gd name="adj" fmla="val 499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6" name="Group 23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3417888" y="3938596"/>
            <a:ext cx="93662" cy="2416175"/>
            <a:chOff x="2153" y="1736"/>
            <a:chExt cx="59" cy="1522"/>
          </a:xfrm>
        </p:grpSpPr>
        <p:sp>
          <p:nvSpPr>
            <p:cNvPr id="884760" name="Rectangle 24"/>
            <p:cNvSpPr>
              <a:spLocks noChangeArrowheads="1"/>
            </p:cNvSpPr>
            <p:nvPr/>
          </p:nvSpPr>
          <p:spPr bwMode="auto">
            <a:xfrm flipH="1">
              <a:off x="2158" y="1796"/>
              <a:ext cx="54" cy="142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884761" name="Oval 25"/>
            <p:cNvSpPr>
              <a:spLocks noChangeArrowheads="1"/>
            </p:cNvSpPr>
            <p:nvPr/>
          </p:nvSpPr>
          <p:spPr bwMode="auto">
            <a:xfrm>
              <a:off x="2153" y="3192"/>
              <a:ext cx="59" cy="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884762" name="AutoShape 26"/>
            <p:cNvSpPr>
              <a:spLocks noChangeArrowheads="1"/>
            </p:cNvSpPr>
            <p:nvPr/>
          </p:nvSpPr>
          <p:spPr bwMode="auto">
            <a:xfrm>
              <a:off x="2158" y="1736"/>
              <a:ext cx="54" cy="54"/>
            </a:xfrm>
            <a:prstGeom prst="triangle">
              <a:avLst>
                <a:gd name="adj" fmla="val 499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884763" name="Text Box 2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41853" y="2855921"/>
            <a:ext cx="2693341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1" dirty="0"/>
              <a:t>Disk access </a:t>
            </a:r>
            <a:r>
              <a:rPr lang="en-US" sz="2400" b="1" dirty="0" err="1"/>
              <a:t>tid</a:t>
            </a:r>
            <a:r>
              <a:rPr lang="en-US" sz="2400" dirty="0"/>
              <a:t> =</a:t>
            </a:r>
          </a:p>
        </p:txBody>
      </p:sp>
      <p:sp>
        <p:nvSpPr>
          <p:cNvPr id="884764" name="Arc 28"/>
          <p:cNvSpPr>
            <a:spLocks/>
          </p:cNvSpPr>
          <p:nvPr>
            <p:custDataLst>
              <p:tags r:id="rId15"/>
            </p:custDataLst>
          </p:nvPr>
        </p:nvSpPr>
        <p:spPr bwMode="auto">
          <a:xfrm rot="763846">
            <a:off x="2070100" y="3698875"/>
            <a:ext cx="566738" cy="1092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65 w 13816"/>
              <a:gd name="T1" fmla="*/ 0 h 21600"/>
              <a:gd name="T2" fmla="*/ 13816 w 13816"/>
              <a:gd name="T3" fmla="*/ 4996 h 21600"/>
              <a:gd name="T4" fmla="*/ 0 w 138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816" h="21600" fill="none" extrusionOk="0">
                <a:moveTo>
                  <a:pt x="64" y="0"/>
                </a:moveTo>
                <a:cubicBezTo>
                  <a:pt x="5090" y="15"/>
                  <a:pt x="9952" y="1782"/>
                  <a:pt x="13815" y="4996"/>
                </a:cubicBezTo>
              </a:path>
              <a:path w="13816" h="21600" stroke="0" extrusionOk="0">
                <a:moveTo>
                  <a:pt x="64" y="0"/>
                </a:moveTo>
                <a:cubicBezTo>
                  <a:pt x="5090" y="15"/>
                  <a:pt x="9952" y="1782"/>
                  <a:pt x="13815" y="4996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84765" name="Rectangle 2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02241" y="5684846"/>
            <a:ext cx="342722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     +</a:t>
            </a:r>
            <a:r>
              <a:rPr lang="en-US" sz="1600" dirty="0">
                <a:latin typeface="Times New Roman"/>
              </a:rPr>
              <a:t>   </a:t>
            </a:r>
            <a:r>
              <a:rPr lang="en-US" sz="2400" dirty="0"/>
              <a:t>Andre </a:t>
            </a:r>
            <a:r>
              <a:rPr lang="en-US" sz="2400" dirty="0" err="1"/>
              <a:t>forsinkelser</a:t>
            </a:r>
            <a:endParaRPr lang="en-US" sz="2400" dirty="0">
              <a:latin typeface="Times New Roman"/>
            </a:endParaRPr>
          </a:p>
        </p:txBody>
      </p:sp>
      <p:sp>
        <p:nvSpPr>
          <p:cNvPr id="884766" name="Rectangle 3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61929" y="2406658"/>
            <a:ext cx="161582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chemeClr val="hlink"/>
                </a:solidFill>
              </a:rPr>
              <a:t>Disk plate</a:t>
            </a:r>
            <a:r>
              <a:rPr lang="en-US" sz="2400" dirty="0">
                <a:solidFill>
                  <a:schemeClr val="hlink"/>
                </a:solidFill>
                <a:latin typeface="Times New Roman"/>
              </a:rPr>
              <a:t> </a:t>
            </a:r>
          </a:p>
        </p:txBody>
      </p:sp>
      <p:sp>
        <p:nvSpPr>
          <p:cNvPr id="884767" name="Rectangle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536954" y="5241932"/>
            <a:ext cx="140102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chemeClr val="hlink"/>
                </a:solidFill>
              </a:rPr>
              <a:t>Disk arm</a:t>
            </a:r>
            <a:endParaRPr lang="en-US" sz="2400" dirty="0">
              <a:solidFill>
                <a:schemeClr val="hlink"/>
              </a:solidFill>
              <a:latin typeface="Times New Roman"/>
            </a:endParaRPr>
          </a:p>
        </p:txBody>
      </p:sp>
      <p:sp>
        <p:nvSpPr>
          <p:cNvPr id="884768" name="Rectangle 3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427418" y="3306763"/>
            <a:ext cx="155651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chemeClr val="hlink"/>
                </a:solidFill>
              </a:rPr>
              <a:t>Disk </a:t>
            </a:r>
            <a:r>
              <a:rPr lang="en-US" sz="2400" dirty="0" err="1">
                <a:solidFill>
                  <a:schemeClr val="hlink"/>
                </a:solidFill>
              </a:rPr>
              <a:t>hode</a:t>
            </a:r>
            <a:endParaRPr lang="en-US" sz="2400" dirty="0">
              <a:solidFill>
                <a:schemeClr val="hlink"/>
              </a:solidFill>
              <a:latin typeface="Times New Roman"/>
            </a:endParaRPr>
          </a:p>
        </p:txBody>
      </p:sp>
      <p:sp>
        <p:nvSpPr>
          <p:cNvPr id="884769" name="Oval 3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311529" y="3756025"/>
            <a:ext cx="315913" cy="450850"/>
          </a:xfrm>
          <a:prstGeom prst="ellipse">
            <a:avLst/>
          </a:prstGeom>
          <a:noFill/>
          <a:ln w="38100">
            <a:solidFill>
              <a:srgbClr val="66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b-NO"/>
          </a:p>
        </p:txBody>
      </p:sp>
      <p:sp>
        <p:nvSpPr>
          <p:cNvPr id="884770" name="AutoShape 34"/>
          <p:cNvSpPr>
            <a:spLocks noChangeAspect="1" noChangeArrowheads="1" noTextEdit="1"/>
          </p:cNvSpPr>
          <p:nvPr>
            <p:custDataLst>
              <p:tags r:id="rId21"/>
            </p:custDataLst>
          </p:nvPr>
        </p:nvSpPr>
        <p:spPr bwMode="auto">
          <a:xfrm>
            <a:off x="3762376" y="900113"/>
            <a:ext cx="1433513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b-NO"/>
          </a:p>
        </p:txBody>
      </p:sp>
      <p:grpSp>
        <p:nvGrpSpPr>
          <p:cNvPr id="7" name="Group 35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773111" y="819158"/>
            <a:ext cx="7526334" cy="1395413"/>
            <a:chOff x="487" y="516"/>
            <a:chExt cx="4741" cy="879"/>
          </a:xfrm>
        </p:grpSpPr>
        <p:grpSp>
          <p:nvGrpSpPr>
            <p:cNvPr id="8" name="Group 36"/>
            <p:cNvGrpSpPr>
              <a:grpSpLocks/>
            </p:cNvGrpSpPr>
            <p:nvPr/>
          </p:nvGrpSpPr>
          <p:grpSpPr bwMode="auto">
            <a:xfrm>
              <a:off x="487" y="582"/>
              <a:ext cx="4741" cy="803"/>
              <a:chOff x="487" y="582"/>
              <a:chExt cx="4741" cy="803"/>
            </a:xfrm>
          </p:grpSpPr>
          <p:grpSp>
            <p:nvGrpSpPr>
              <p:cNvPr id="9" name="Group 37"/>
              <p:cNvGrpSpPr>
                <a:grpSpLocks/>
              </p:cNvGrpSpPr>
              <p:nvPr/>
            </p:nvGrpSpPr>
            <p:grpSpPr bwMode="auto">
              <a:xfrm>
                <a:off x="487" y="582"/>
                <a:ext cx="4741" cy="803"/>
                <a:chOff x="487" y="582"/>
                <a:chExt cx="4741" cy="803"/>
              </a:xfrm>
            </p:grpSpPr>
            <p:sp>
              <p:nvSpPr>
                <p:cNvPr id="884774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094" y="582"/>
                  <a:ext cx="1134" cy="7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1" hangingPunct="1">
                    <a:buNone/>
                  </a:pPr>
                  <a:r>
                    <a:rPr lang="en-US" sz="3600" dirty="0" err="1"/>
                    <a:t>blokk</a:t>
                  </a:r>
                  <a:r>
                    <a:rPr lang="en-US" sz="3600" dirty="0"/>
                    <a:t> X</a:t>
                  </a:r>
                </a:p>
                <a:p>
                  <a:pPr eaLnBrk="1" hangingPunct="1">
                    <a:buNone/>
                  </a:pPr>
                  <a:r>
                    <a:rPr lang="en-US" sz="3600" dirty="0" err="1"/>
                    <a:t>i</a:t>
                  </a:r>
                  <a:r>
                    <a:rPr lang="en-US" sz="3600" dirty="0"/>
                    <a:t> </a:t>
                  </a:r>
                  <a:r>
                    <a:rPr lang="en-US" sz="3600" dirty="0" err="1"/>
                    <a:t>minnet</a:t>
                  </a:r>
                  <a:endParaRPr lang="en-US" sz="3600" dirty="0"/>
                </a:p>
              </p:txBody>
            </p:sp>
            <p:sp>
              <p:nvSpPr>
                <p:cNvPr id="884775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87" y="629"/>
                  <a:ext cx="1070" cy="7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 algn="r" eaLnBrk="1" hangingPunct="1">
                    <a:buNone/>
                  </a:pPr>
                  <a:r>
                    <a:rPr lang="en-US" sz="3600" dirty="0" err="1"/>
                    <a:t>Vil</a:t>
                  </a:r>
                  <a:r>
                    <a:rPr lang="en-US" sz="3600" dirty="0"/>
                    <a:t> ha</a:t>
                  </a:r>
                </a:p>
                <a:p>
                  <a:pPr algn="r" eaLnBrk="1" hangingPunct="1">
                    <a:buNone/>
                  </a:pPr>
                  <a:r>
                    <a:rPr lang="en-US" sz="3600" dirty="0" err="1"/>
                    <a:t>blokk</a:t>
                  </a:r>
                  <a:r>
                    <a:rPr lang="en-US" sz="3600" dirty="0"/>
                    <a:t> X</a:t>
                  </a:r>
                </a:p>
              </p:txBody>
            </p:sp>
          </p:grpSp>
          <p:sp>
            <p:nvSpPr>
              <p:cNvPr id="884776" name="Line 40"/>
              <p:cNvSpPr>
                <a:spLocks noChangeShapeType="1"/>
              </p:cNvSpPr>
              <p:nvPr/>
            </p:nvSpPr>
            <p:spPr bwMode="auto">
              <a:xfrm>
                <a:off x="1617" y="940"/>
                <a:ext cx="66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884777" name="Line 41"/>
              <p:cNvSpPr>
                <a:spLocks noChangeShapeType="1"/>
              </p:cNvSpPr>
              <p:nvPr/>
            </p:nvSpPr>
            <p:spPr bwMode="auto">
              <a:xfrm>
                <a:off x="3401" y="926"/>
                <a:ext cx="66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grpSp>
          <p:nvGrpSpPr>
            <p:cNvPr id="10" name="Group 42"/>
            <p:cNvGrpSpPr>
              <a:grpSpLocks/>
            </p:cNvGrpSpPr>
            <p:nvPr/>
          </p:nvGrpSpPr>
          <p:grpSpPr bwMode="auto">
            <a:xfrm>
              <a:off x="2391" y="516"/>
              <a:ext cx="879" cy="879"/>
              <a:chOff x="2257" y="1428"/>
              <a:chExt cx="879" cy="712"/>
            </a:xfrm>
          </p:grpSpPr>
          <p:grpSp>
            <p:nvGrpSpPr>
              <p:cNvPr id="11" name="Group 43"/>
              <p:cNvGrpSpPr>
                <a:grpSpLocks/>
              </p:cNvGrpSpPr>
              <p:nvPr/>
            </p:nvGrpSpPr>
            <p:grpSpPr bwMode="auto">
              <a:xfrm>
                <a:off x="2257" y="1428"/>
                <a:ext cx="879" cy="712"/>
                <a:chOff x="2257" y="1428"/>
                <a:chExt cx="879" cy="712"/>
              </a:xfrm>
            </p:grpSpPr>
            <p:sp>
              <p:nvSpPr>
                <p:cNvPr id="884780" name="Freeform 44"/>
                <p:cNvSpPr>
                  <a:spLocks/>
                </p:cNvSpPr>
                <p:nvPr/>
              </p:nvSpPr>
              <p:spPr bwMode="auto">
                <a:xfrm>
                  <a:off x="2257" y="1428"/>
                  <a:ext cx="285" cy="231"/>
                </a:xfrm>
                <a:custGeom>
                  <a:avLst/>
                  <a:gdLst/>
                  <a:ahLst/>
                  <a:cxnLst>
                    <a:cxn ang="0">
                      <a:pos x="732" y="0"/>
                    </a:cxn>
                    <a:cxn ang="0">
                      <a:pos x="855" y="218"/>
                    </a:cxn>
                    <a:cxn ang="0">
                      <a:pos x="268" y="693"/>
                    </a:cxn>
                    <a:cxn ang="0">
                      <a:pos x="0" y="594"/>
                    </a:cxn>
                    <a:cxn ang="0">
                      <a:pos x="732" y="0"/>
                    </a:cxn>
                  </a:cxnLst>
                  <a:rect l="0" t="0" r="r" b="b"/>
                  <a:pathLst>
                    <a:path w="855" h="693">
                      <a:moveTo>
                        <a:pt x="732" y="0"/>
                      </a:moveTo>
                      <a:lnTo>
                        <a:pt x="855" y="218"/>
                      </a:lnTo>
                      <a:lnTo>
                        <a:pt x="268" y="693"/>
                      </a:lnTo>
                      <a:lnTo>
                        <a:pt x="0" y="594"/>
                      </a:lnTo>
                      <a:lnTo>
                        <a:pt x="732" y="0"/>
                      </a:lnTo>
                      <a:close/>
                    </a:path>
                  </a:pathLst>
                </a:custGeom>
                <a:solidFill>
                  <a:srgbClr val="5F3F1F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884781" name="Freeform 45"/>
                <p:cNvSpPr>
                  <a:spLocks/>
                </p:cNvSpPr>
                <p:nvPr/>
              </p:nvSpPr>
              <p:spPr bwMode="auto">
                <a:xfrm>
                  <a:off x="2501" y="1428"/>
                  <a:ext cx="390" cy="7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3" y="218"/>
                    </a:cxn>
                    <a:cxn ang="0">
                      <a:pos x="1050" y="218"/>
                    </a:cxn>
                    <a:cxn ang="0">
                      <a:pos x="117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72" h="218">
                      <a:moveTo>
                        <a:pt x="0" y="0"/>
                      </a:moveTo>
                      <a:lnTo>
                        <a:pt x="123" y="218"/>
                      </a:lnTo>
                      <a:lnTo>
                        <a:pt x="1050" y="218"/>
                      </a:lnTo>
                      <a:lnTo>
                        <a:pt x="11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F5F3F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884782" name="Freeform 46"/>
                <p:cNvSpPr>
                  <a:spLocks/>
                </p:cNvSpPr>
                <p:nvPr/>
              </p:nvSpPr>
              <p:spPr bwMode="auto">
                <a:xfrm>
                  <a:off x="2851" y="1428"/>
                  <a:ext cx="285" cy="231"/>
                </a:xfrm>
                <a:custGeom>
                  <a:avLst/>
                  <a:gdLst/>
                  <a:ahLst/>
                  <a:cxnLst>
                    <a:cxn ang="0">
                      <a:pos x="122" y="0"/>
                    </a:cxn>
                    <a:cxn ang="0">
                      <a:pos x="0" y="218"/>
                    </a:cxn>
                    <a:cxn ang="0">
                      <a:pos x="587" y="693"/>
                    </a:cxn>
                    <a:cxn ang="0">
                      <a:pos x="855" y="594"/>
                    </a:cxn>
                    <a:cxn ang="0">
                      <a:pos x="122" y="0"/>
                    </a:cxn>
                  </a:cxnLst>
                  <a:rect l="0" t="0" r="r" b="b"/>
                  <a:pathLst>
                    <a:path w="855" h="693">
                      <a:moveTo>
                        <a:pt x="122" y="0"/>
                      </a:moveTo>
                      <a:lnTo>
                        <a:pt x="0" y="218"/>
                      </a:lnTo>
                      <a:lnTo>
                        <a:pt x="587" y="693"/>
                      </a:lnTo>
                      <a:lnTo>
                        <a:pt x="855" y="594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rgbClr val="9F7F5F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884783" name="Freeform 47"/>
                <p:cNvSpPr>
                  <a:spLocks/>
                </p:cNvSpPr>
                <p:nvPr/>
              </p:nvSpPr>
              <p:spPr bwMode="auto">
                <a:xfrm>
                  <a:off x="2257" y="1909"/>
                  <a:ext cx="285" cy="231"/>
                </a:xfrm>
                <a:custGeom>
                  <a:avLst/>
                  <a:gdLst/>
                  <a:ahLst/>
                  <a:cxnLst>
                    <a:cxn ang="0">
                      <a:pos x="732" y="694"/>
                    </a:cxn>
                    <a:cxn ang="0">
                      <a:pos x="855" y="477"/>
                    </a:cxn>
                    <a:cxn ang="0">
                      <a:pos x="268" y="0"/>
                    </a:cxn>
                    <a:cxn ang="0">
                      <a:pos x="0" y="99"/>
                    </a:cxn>
                    <a:cxn ang="0">
                      <a:pos x="732" y="694"/>
                    </a:cxn>
                  </a:cxnLst>
                  <a:rect l="0" t="0" r="r" b="b"/>
                  <a:pathLst>
                    <a:path w="855" h="694">
                      <a:moveTo>
                        <a:pt x="732" y="694"/>
                      </a:moveTo>
                      <a:lnTo>
                        <a:pt x="855" y="477"/>
                      </a:lnTo>
                      <a:lnTo>
                        <a:pt x="268" y="0"/>
                      </a:lnTo>
                      <a:lnTo>
                        <a:pt x="0" y="99"/>
                      </a:lnTo>
                      <a:lnTo>
                        <a:pt x="732" y="694"/>
                      </a:lnTo>
                      <a:close/>
                    </a:path>
                  </a:pathLst>
                </a:custGeom>
                <a:solidFill>
                  <a:srgbClr val="3F1F0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884784" name="Freeform 48"/>
                <p:cNvSpPr>
                  <a:spLocks/>
                </p:cNvSpPr>
                <p:nvPr/>
              </p:nvSpPr>
              <p:spPr bwMode="auto">
                <a:xfrm>
                  <a:off x="2501" y="2068"/>
                  <a:ext cx="390" cy="72"/>
                </a:xfrm>
                <a:custGeom>
                  <a:avLst/>
                  <a:gdLst/>
                  <a:ahLst/>
                  <a:cxnLst>
                    <a:cxn ang="0">
                      <a:pos x="0" y="217"/>
                    </a:cxn>
                    <a:cxn ang="0">
                      <a:pos x="123" y="0"/>
                    </a:cxn>
                    <a:cxn ang="0">
                      <a:pos x="1050" y="0"/>
                    </a:cxn>
                    <a:cxn ang="0">
                      <a:pos x="1172" y="217"/>
                    </a:cxn>
                    <a:cxn ang="0">
                      <a:pos x="0" y="217"/>
                    </a:cxn>
                  </a:cxnLst>
                  <a:rect l="0" t="0" r="r" b="b"/>
                  <a:pathLst>
                    <a:path w="1172" h="217">
                      <a:moveTo>
                        <a:pt x="0" y="217"/>
                      </a:moveTo>
                      <a:lnTo>
                        <a:pt x="123" y="0"/>
                      </a:lnTo>
                      <a:lnTo>
                        <a:pt x="1050" y="0"/>
                      </a:lnTo>
                      <a:lnTo>
                        <a:pt x="1172" y="217"/>
                      </a:lnTo>
                      <a:lnTo>
                        <a:pt x="0" y="217"/>
                      </a:lnTo>
                      <a:close/>
                    </a:path>
                  </a:pathLst>
                </a:custGeom>
                <a:solidFill>
                  <a:srgbClr val="3F1F0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884785" name="Freeform 49"/>
                <p:cNvSpPr>
                  <a:spLocks/>
                </p:cNvSpPr>
                <p:nvPr/>
              </p:nvSpPr>
              <p:spPr bwMode="auto">
                <a:xfrm>
                  <a:off x="2851" y="1909"/>
                  <a:ext cx="285" cy="231"/>
                </a:xfrm>
                <a:custGeom>
                  <a:avLst/>
                  <a:gdLst/>
                  <a:ahLst/>
                  <a:cxnLst>
                    <a:cxn ang="0">
                      <a:pos x="122" y="694"/>
                    </a:cxn>
                    <a:cxn ang="0">
                      <a:pos x="0" y="477"/>
                    </a:cxn>
                    <a:cxn ang="0">
                      <a:pos x="587" y="0"/>
                    </a:cxn>
                    <a:cxn ang="0">
                      <a:pos x="855" y="99"/>
                    </a:cxn>
                    <a:cxn ang="0">
                      <a:pos x="122" y="694"/>
                    </a:cxn>
                  </a:cxnLst>
                  <a:rect l="0" t="0" r="r" b="b"/>
                  <a:pathLst>
                    <a:path w="855" h="694">
                      <a:moveTo>
                        <a:pt x="122" y="694"/>
                      </a:moveTo>
                      <a:lnTo>
                        <a:pt x="0" y="477"/>
                      </a:lnTo>
                      <a:lnTo>
                        <a:pt x="587" y="0"/>
                      </a:lnTo>
                      <a:lnTo>
                        <a:pt x="855" y="99"/>
                      </a:lnTo>
                      <a:lnTo>
                        <a:pt x="122" y="694"/>
                      </a:lnTo>
                      <a:close/>
                    </a:path>
                  </a:pathLst>
                </a:custGeom>
                <a:solidFill>
                  <a:srgbClr val="5F3F1F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884786" name="Freeform 50"/>
                <p:cNvSpPr>
                  <a:spLocks/>
                </p:cNvSpPr>
                <p:nvPr/>
              </p:nvSpPr>
              <p:spPr bwMode="auto">
                <a:xfrm>
                  <a:off x="2257" y="1626"/>
                  <a:ext cx="89" cy="31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49"/>
                    </a:cxn>
                    <a:cxn ang="0">
                      <a:pos x="268" y="850"/>
                    </a:cxn>
                    <a:cxn ang="0">
                      <a:pos x="268" y="9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68" h="949">
                      <a:moveTo>
                        <a:pt x="0" y="0"/>
                      </a:moveTo>
                      <a:lnTo>
                        <a:pt x="0" y="949"/>
                      </a:lnTo>
                      <a:lnTo>
                        <a:pt x="268" y="850"/>
                      </a:lnTo>
                      <a:lnTo>
                        <a:pt x="268" y="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F1F0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  <p:sp>
              <p:nvSpPr>
                <p:cNvPr id="884787" name="Freeform 51"/>
                <p:cNvSpPr>
                  <a:spLocks/>
                </p:cNvSpPr>
                <p:nvPr/>
              </p:nvSpPr>
              <p:spPr bwMode="auto">
                <a:xfrm>
                  <a:off x="3046" y="1626"/>
                  <a:ext cx="90" cy="316"/>
                </a:xfrm>
                <a:custGeom>
                  <a:avLst/>
                  <a:gdLst/>
                  <a:ahLst/>
                  <a:cxnLst>
                    <a:cxn ang="0">
                      <a:pos x="268" y="0"/>
                    </a:cxn>
                    <a:cxn ang="0">
                      <a:pos x="268" y="949"/>
                    </a:cxn>
                    <a:cxn ang="0">
                      <a:pos x="0" y="850"/>
                    </a:cxn>
                    <a:cxn ang="0">
                      <a:pos x="0" y="99"/>
                    </a:cxn>
                    <a:cxn ang="0">
                      <a:pos x="268" y="0"/>
                    </a:cxn>
                  </a:cxnLst>
                  <a:rect l="0" t="0" r="r" b="b"/>
                  <a:pathLst>
                    <a:path w="268" h="949">
                      <a:moveTo>
                        <a:pt x="268" y="0"/>
                      </a:moveTo>
                      <a:lnTo>
                        <a:pt x="268" y="949"/>
                      </a:lnTo>
                      <a:lnTo>
                        <a:pt x="0" y="850"/>
                      </a:lnTo>
                      <a:lnTo>
                        <a:pt x="0" y="99"/>
                      </a:ln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rgbClr val="7F5F3F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nb-NO"/>
                </a:p>
              </p:txBody>
            </p:sp>
          </p:grpSp>
          <p:grpSp>
            <p:nvGrpSpPr>
              <p:cNvPr id="12" name="Group 52"/>
              <p:cNvGrpSpPr>
                <a:grpSpLocks/>
              </p:cNvGrpSpPr>
              <p:nvPr/>
            </p:nvGrpSpPr>
            <p:grpSpPr bwMode="auto">
              <a:xfrm>
                <a:off x="2344" y="1499"/>
                <a:ext cx="705" cy="570"/>
                <a:chOff x="2344" y="1499"/>
                <a:chExt cx="705" cy="570"/>
              </a:xfrm>
            </p:grpSpPr>
            <p:grpSp>
              <p:nvGrpSpPr>
                <p:cNvPr id="13" name="Group 53"/>
                <p:cNvGrpSpPr>
                  <a:grpSpLocks/>
                </p:cNvGrpSpPr>
                <p:nvPr/>
              </p:nvGrpSpPr>
              <p:grpSpPr bwMode="auto">
                <a:xfrm>
                  <a:off x="2344" y="1499"/>
                  <a:ext cx="705" cy="570"/>
                  <a:chOff x="2344" y="1499"/>
                  <a:chExt cx="705" cy="570"/>
                </a:xfrm>
              </p:grpSpPr>
              <p:sp>
                <p:nvSpPr>
                  <p:cNvPr id="884790" name="Freeform 54"/>
                  <p:cNvSpPr>
                    <a:spLocks/>
                  </p:cNvSpPr>
                  <p:nvPr/>
                </p:nvSpPr>
                <p:spPr bwMode="auto">
                  <a:xfrm>
                    <a:off x="2344" y="1499"/>
                    <a:ext cx="705" cy="570"/>
                  </a:xfrm>
                  <a:custGeom>
                    <a:avLst/>
                    <a:gdLst/>
                    <a:ahLst/>
                    <a:cxnLst>
                      <a:cxn ang="0">
                        <a:pos x="588" y="0"/>
                      </a:cxn>
                      <a:cxn ang="0">
                        <a:pos x="1526" y="0"/>
                      </a:cxn>
                      <a:cxn ang="0">
                        <a:pos x="2114" y="476"/>
                      </a:cxn>
                      <a:cxn ang="0">
                        <a:pos x="2114" y="1236"/>
                      </a:cxn>
                      <a:cxn ang="0">
                        <a:pos x="1526" y="1712"/>
                      </a:cxn>
                      <a:cxn ang="0">
                        <a:pos x="588" y="1712"/>
                      </a:cxn>
                      <a:cxn ang="0">
                        <a:pos x="0" y="1236"/>
                      </a:cxn>
                      <a:cxn ang="0">
                        <a:pos x="0" y="476"/>
                      </a:cxn>
                      <a:cxn ang="0">
                        <a:pos x="588" y="0"/>
                      </a:cxn>
                    </a:cxnLst>
                    <a:rect l="0" t="0" r="r" b="b"/>
                    <a:pathLst>
                      <a:path w="2114" h="1712">
                        <a:moveTo>
                          <a:pt x="588" y="0"/>
                        </a:moveTo>
                        <a:lnTo>
                          <a:pt x="1526" y="0"/>
                        </a:lnTo>
                        <a:lnTo>
                          <a:pt x="2114" y="476"/>
                        </a:lnTo>
                        <a:lnTo>
                          <a:pt x="2114" y="1236"/>
                        </a:lnTo>
                        <a:lnTo>
                          <a:pt x="1526" y="1712"/>
                        </a:lnTo>
                        <a:lnTo>
                          <a:pt x="588" y="1712"/>
                        </a:lnTo>
                        <a:lnTo>
                          <a:pt x="0" y="1236"/>
                        </a:lnTo>
                        <a:lnTo>
                          <a:pt x="0" y="476"/>
                        </a:lnTo>
                        <a:lnTo>
                          <a:pt x="588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nb-NO"/>
                  </a:p>
                </p:txBody>
              </p:sp>
              <p:sp>
                <p:nvSpPr>
                  <p:cNvPr id="884791" name="Freeform 55"/>
                  <p:cNvSpPr>
                    <a:spLocks/>
                  </p:cNvSpPr>
                  <p:nvPr/>
                </p:nvSpPr>
                <p:spPr bwMode="auto">
                  <a:xfrm>
                    <a:off x="2357" y="1509"/>
                    <a:ext cx="678" cy="549"/>
                  </a:xfrm>
                  <a:custGeom>
                    <a:avLst/>
                    <a:gdLst/>
                    <a:ahLst/>
                    <a:cxnLst>
                      <a:cxn ang="0">
                        <a:pos x="565" y="0"/>
                      </a:cxn>
                      <a:cxn ang="0">
                        <a:pos x="1468" y="0"/>
                      </a:cxn>
                      <a:cxn ang="0">
                        <a:pos x="2033" y="458"/>
                      </a:cxn>
                      <a:cxn ang="0">
                        <a:pos x="2033" y="1190"/>
                      </a:cxn>
                      <a:cxn ang="0">
                        <a:pos x="1468" y="1647"/>
                      </a:cxn>
                      <a:cxn ang="0">
                        <a:pos x="565" y="1647"/>
                      </a:cxn>
                      <a:cxn ang="0">
                        <a:pos x="0" y="1190"/>
                      </a:cxn>
                      <a:cxn ang="0">
                        <a:pos x="0" y="458"/>
                      </a:cxn>
                      <a:cxn ang="0">
                        <a:pos x="565" y="0"/>
                      </a:cxn>
                    </a:cxnLst>
                    <a:rect l="0" t="0" r="r" b="b"/>
                    <a:pathLst>
                      <a:path w="2033" h="1647">
                        <a:moveTo>
                          <a:pt x="565" y="0"/>
                        </a:moveTo>
                        <a:lnTo>
                          <a:pt x="1468" y="0"/>
                        </a:lnTo>
                        <a:lnTo>
                          <a:pt x="2033" y="458"/>
                        </a:lnTo>
                        <a:lnTo>
                          <a:pt x="2033" y="1190"/>
                        </a:lnTo>
                        <a:lnTo>
                          <a:pt x="1468" y="1647"/>
                        </a:lnTo>
                        <a:lnTo>
                          <a:pt x="565" y="1647"/>
                        </a:lnTo>
                        <a:lnTo>
                          <a:pt x="0" y="1190"/>
                        </a:lnTo>
                        <a:lnTo>
                          <a:pt x="0" y="458"/>
                        </a:lnTo>
                        <a:lnTo>
                          <a:pt x="565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nb-NO"/>
                  </a:p>
                </p:txBody>
              </p:sp>
              <p:sp>
                <p:nvSpPr>
                  <p:cNvPr id="884792" name="Freeform 56"/>
                  <p:cNvSpPr>
                    <a:spLocks/>
                  </p:cNvSpPr>
                  <p:nvPr/>
                </p:nvSpPr>
                <p:spPr bwMode="auto">
                  <a:xfrm>
                    <a:off x="2371" y="1521"/>
                    <a:ext cx="650" cy="526"/>
                  </a:xfrm>
                  <a:custGeom>
                    <a:avLst/>
                    <a:gdLst/>
                    <a:ahLst/>
                    <a:cxnLst>
                      <a:cxn ang="0">
                        <a:pos x="541" y="0"/>
                      </a:cxn>
                      <a:cxn ang="0">
                        <a:pos x="1407" y="0"/>
                      </a:cxn>
                      <a:cxn ang="0">
                        <a:pos x="1949" y="439"/>
                      </a:cxn>
                      <a:cxn ang="0">
                        <a:pos x="1949" y="1141"/>
                      </a:cxn>
                      <a:cxn ang="0">
                        <a:pos x="1407" y="1580"/>
                      </a:cxn>
                      <a:cxn ang="0">
                        <a:pos x="541" y="1580"/>
                      </a:cxn>
                      <a:cxn ang="0">
                        <a:pos x="0" y="1141"/>
                      </a:cxn>
                      <a:cxn ang="0">
                        <a:pos x="0" y="439"/>
                      </a:cxn>
                      <a:cxn ang="0">
                        <a:pos x="541" y="0"/>
                      </a:cxn>
                    </a:cxnLst>
                    <a:rect l="0" t="0" r="r" b="b"/>
                    <a:pathLst>
                      <a:path w="1949" h="1580">
                        <a:moveTo>
                          <a:pt x="541" y="0"/>
                        </a:moveTo>
                        <a:lnTo>
                          <a:pt x="1407" y="0"/>
                        </a:lnTo>
                        <a:lnTo>
                          <a:pt x="1949" y="439"/>
                        </a:lnTo>
                        <a:lnTo>
                          <a:pt x="1949" y="1141"/>
                        </a:lnTo>
                        <a:lnTo>
                          <a:pt x="1407" y="1580"/>
                        </a:lnTo>
                        <a:lnTo>
                          <a:pt x="541" y="1580"/>
                        </a:lnTo>
                        <a:lnTo>
                          <a:pt x="0" y="1141"/>
                        </a:lnTo>
                        <a:lnTo>
                          <a:pt x="0" y="439"/>
                        </a:lnTo>
                        <a:lnTo>
                          <a:pt x="541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nb-NO"/>
                  </a:p>
                </p:txBody>
              </p:sp>
              <p:grpSp>
                <p:nvGrpSpPr>
                  <p:cNvPr id="14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2502" y="1621"/>
                    <a:ext cx="389" cy="321"/>
                    <a:chOff x="2502" y="1621"/>
                    <a:chExt cx="389" cy="321"/>
                  </a:xfrm>
                </p:grpSpPr>
                <p:sp>
                  <p:nvSpPr>
                    <p:cNvPr id="884794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2502" y="1626"/>
                      <a:ext cx="389" cy="316"/>
                    </a:xfrm>
                    <a:custGeom>
                      <a:avLst/>
                      <a:gdLst/>
                      <a:ahLst/>
                      <a:cxnLst>
                        <a:cxn ang="0">
                          <a:pos x="324" y="0"/>
                        </a:cxn>
                        <a:cxn ang="0">
                          <a:pos x="844" y="0"/>
                        </a:cxn>
                        <a:cxn ang="0">
                          <a:pos x="1168" y="263"/>
                        </a:cxn>
                        <a:cxn ang="0">
                          <a:pos x="1168" y="684"/>
                        </a:cxn>
                        <a:cxn ang="0">
                          <a:pos x="844" y="947"/>
                        </a:cxn>
                        <a:cxn ang="0">
                          <a:pos x="324" y="947"/>
                        </a:cxn>
                        <a:cxn ang="0">
                          <a:pos x="0" y="684"/>
                        </a:cxn>
                        <a:cxn ang="0">
                          <a:pos x="0" y="263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1168" h="947">
                          <a:moveTo>
                            <a:pt x="324" y="0"/>
                          </a:moveTo>
                          <a:lnTo>
                            <a:pt x="844" y="0"/>
                          </a:lnTo>
                          <a:lnTo>
                            <a:pt x="1168" y="263"/>
                          </a:lnTo>
                          <a:lnTo>
                            <a:pt x="1168" y="684"/>
                          </a:lnTo>
                          <a:lnTo>
                            <a:pt x="844" y="947"/>
                          </a:lnTo>
                          <a:lnTo>
                            <a:pt x="324" y="947"/>
                          </a:lnTo>
                          <a:lnTo>
                            <a:pt x="0" y="684"/>
                          </a:lnTo>
                          <a:lnTo>
                            <a:pt x="0" y="263"/>
                          </a:lnTo>
                          <a:lnTo>
                            <a:pt x="324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795" name="Oval 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76" y="1769"/>
                      <a:ext cx="40" cy="3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15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20" y="1625"/>
                      <a:ext cx="222" cy="248"/>
                      <a:chOff x="2520" y="1625"/>
                      <a:chExt cx="222" cy="248"/>
                    </a:xfrm>
                  </p:grpSpPr>
                  <p:grpSp>
                    <p:nvGrpSpPr>
                      <p:cNvPr id="16" name="Group 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72" y="1788"/>
                        <a:ext cx="123" cy="85"/>
                        <a:chOff x="2572" y="1788"/>
                        <a:chExt cx="123" cy="85"/>
                      </a:xfrm>
                    </p:grpSpPr>
                    <p:grpSp>
                      <p:nvGrpSpPr>
                        <p:cNvPr id="17" name="Group 6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72" y="1843"/>
                          <a:ext cx="42" cy="30"/>
                          <a:chOff x="2572" y="1843"/>
                          <a:chExt cx="42" cy="30"/>
                        </a:xfrm>
                      </p:grpSpPr>
                      <p:sp>
                        <p:nvSpPr>
                          <p:cNvPr id="884799" name="Oval 6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593" y="1843"/>
                            <a:ext cx="21" cy="17"/>
                          </a:xfrm>
                          <a:prstGeom prst="ellipse">
                            <a:avLst/>
                          </a:prstGeom>
                          <a:solidFill>
                            <a:srgbClr val="9F9F9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  <p:sp>
                        <p:nvSpPr>
                          <p:cNvPr id="884800" name="Freeform 6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72" y="1846"/>
                            <a:ext cx="36" cy="27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69" y="0"/>
                              </a:cxn>
                              <a:cxn ang="0">
                                <a:pos x="0" y="70"/>
                              </a:cxn>
                              <a:cxn ang="0">
                                <a:pos x="11" y="79"/>
                              </a:cxn>
                              <a:cxn ang="0">
                                <a:pos x="109" y="38"/>
                              </a:cxn>
                              <a:cxn ang="0">
                                <a:pos x="69" y="0"/>
                              </a:cxn>
                            </a:cxnLst>
                            <a:rect l="0" t="0" r="r" b="b"/>
                            <a:pathLst>
                              <a:path w="109" h="79">
                                <a:moveTo>
                                  <a:pt x="69" y="0"/>
                                </a:moveTo>
                                <a:lnTo>
                                  <a:pt x="0" y="70"/>
                                </a:lnTo>
                                <a:lnTo>
                                  <a:pt x="11" y="79"/>
                                </a:lnTo>
                                <a:lnTo>
                                  <a:pt x="109" y="38"/>
                                </a:lnTo>
                                <a:lnTo>
                                  <a:pt x="69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9F9F9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</p:grpSp>
                    <p:sp>
                      <p:nvSpPr>
                        <p:cNvPr id="884801" name="Freeform 6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07" y="1788"/>
                          <a:ext cx="88" cy="6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76"/>
                            </a:cxn>
                            <a:cxn ang="0">
                              <a:pos x="253" y="0"/>
                            </a:cxn>
                            <a:cxn ang="0">
                              <a:pos x="264" y="8"/>
                            </a:cxn>
                            <a:cxn ang="0">
                              <a:pos x="10" y="184"/>
                            </a:cxn>
                            <a:cxn ang="0">
                              <a:pos x="0" y="176"/>
                            </a:cxn>
                          </a:cxnLst>
                          <a:rect l="0" t="0" r="r" b="b"/>
                          <a:pathLst>
                            <a:path w="264" h="184">
                              <a:moveTo>
                                <a:pt x="0" y="176"/>
                              </a:moveTo>
                              <a:lnTo>
                                <a:pt x="253" y="0"/>
                              </a:lnTo>
                              <a:lnTo>
                                <a:pt x="264" y="8"/>
                              </a:lnTo>
                              <a:lnTo>
                                <a:pt x="10" y="184"/>
                              </a:lnTo>
                              <a:lnTo>
                                <a:pt x="0" y="17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F9F9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  <p:grpSp>
                    <p:nvGrpSpPr>
                      <p:cNvPr id="18" name="Group 6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20" y="1663"/>
                        <a:ext cx="178" cy="125"/>
                        <a:chOff x="2520" y="1663"/>
                        <a:chExt cx="178" cy="125"/>
                      </a:xfrm>
                    </p:grpSpPr>
                    <p:grpSp>
                      <p:nvGrpSpPr>
                        <p:cNvPr id="19" name="Group 6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20" y="1663"/>
                          <a:ext cx="45" cy="33"/>
                          <a:chOff x="2520" y="1663"/>
                          <a:chExt cx="45" cy="33"/>
                        </a:xfrm>
                      </p:grpSpPr>
                      <p:sp>
                        <p:nvSpPr>
                          <p:cNvPr id="884804" name="Oval 68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544" y="1679"/>
                            <a:ext cx="21" cy="17"/>
                          </a:xfrm>
                          <a:prstGeom prst="ellipse">
                            <a:avLst/>
                          </a:prstGeom>
                          <a:solidFill>
                            <a:srgbClr val="9F9F9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  <p:sp>
                        <p:nvSpPr>
                          <p:cNvPr id="884805" name="Freeform 6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20" y="1663"/>
                            <a:ext cx="41" cy="31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79" y="93"/>
                              </a:cxn>
                              <a:cxn ang="0">
                                <a:pos x="0" y="0"/>
                              </a:cxn>
                              <a:cxn ang="0">
                                <a:pos x="121" y="53"/>
                              </a:cxn>
                              <a:cxn ang="0">
                                <a:pos x="79" y="93"/>
                              </a:cxn>
                            </a:cxnLst>
                            <a:rect l="0" t="0" r="r" b="b"/>
                            <a:pathLst>
                              <a:path w="121" h="93">
                                <a:moveTo>
                                  <a:pt x="79" y="93"/>
                                </a:moveTo>
                                <a:lnTo>
                                  <a:pt x="0" y="0"/>
                                </a:lnTo>
                                <a:lnTo>
                                  <a:pt x="121" y="53"/>
                                </a:lnTo>
                                <a:lnTo>
                                  <a:pt x="79" y="93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9F9F9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</p:grpSp>
                    <p:sp>
                      <p:nvSpPr>
                        <p:cNvPr id="884806" name="Freeform 7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9" y="1691"/>
                          <a:ext cx="139" cy="97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9"/>
                            </a:cxn>
                            <a:cxn ang="0">
                              <a:pos x="411" y="292"/>
                            </a:cxn>
                            <a:cxn ang="0">
                              <a:pos x="418" y="282"/>
                            </a:cxn>
                            <a:cxn ang="0">
                              <a:pos x="11" y="0"/>
                            </a:cxn>
                            <a:cxn ang="0">
                              <a:pos x="0" y="9"/>
                            </a:cxn>
                          </a:cxnLst>
                          <a:rect l="0" t="0" r="r" b="b"/>
                          <a:pathLst>
                            <a:path w="418" h="292">
                              <a:moveTo>
                                <a:pt x="0" y="9"/>
                              </a:moveTo>
                              <a:lnTo>
                                <a:pt x="411" y="292"/>
                              </a:lnTo>
                              <a:lnTo>
                                <a:pt x="418" y="282"/>
                              </a:lnTo>
                              <a:lnTo>
                                <a:pt x="11" y="0"/>
                              </a:lnTo>
                              <a:lnTo>
                                <a:pt x="0" y="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F9F9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  <p:grpSp>
                    <p:nvGrpSpPr>
                      <p:cNvPr id="20" name="Group 7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2" y="1625"/>
                        <a:ext cx="70" cy="246"/>
                        <a:chOff x="2672" y="1625"/>
                        <a:chExt cx="70" cy="246"/>
                      </a:xfrm>
                    </p:grpSpPr>
                    <p:sp>
                      <p:nvSpPr>
                        <p:cNvPr id="884808" name="Freeform 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72" y="1834"/>
                          <a:ext cx="14" cy="37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1" y="0"/>
                            </a:cxn>
                            <a:cxn ang="0">
                              <a:pos x="21" y="32"/>
                            </a:cxn>
                            <a:cxn ang="0">
                              <a:pos x="0" y="107"/>
                            </a:cxn>
                            <a:cxn ang="0">
                              <a:pos x="21" y="110"/>
                            </a:cxn>
                            <a:cxn ang="0">
                              <a:pos x="42" y="35"/>
                            </a:cxn>
                            <a:cxn ang="0">
                              <a:pos x="41" y="0"/>
                            </a:cxn>
                          </a:cxnLst>
                          <a:rect l="0" t="0" r="r" b="b"/>
                          <a:pathLst>
                            <a:path w="42" h="110">
                              <a:moveTo>
                                <a:pt x="41" y="0"/>
                              </a:moveTo>
                              <a:lnTo>
                                <a:pt x="21" y="32"/>
                              </a:lnTo>
                              <a:lnTo>
                                <a:pt x="0" y="107"/>
                              </a:lnTo>
                              <a:lnTo>
                                <a:pt x="21" y="110"/>
                              </a:lnTo>
                              <a:lnTo>
                                <a:pt x="42" y="35"/>
                              </a:lnTo>
                              <a:lnTo>
                                <a:pt x="4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F9F9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  <p:sp>
                      <p:nvSpPr>
                        <p:cNvPr id="884809" name="Line 7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2683" y="1625"/>
                          <a:ext cx="59" cy="218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9F9F9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</p:grpSp>
                <p:grpSp>
                  <p:nvGrpSpPr>
                    <p:cNvPr id="21" name="Group 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19" y="1621"/>
                      <a:ext cx="221" cy="247"/>
                      <a:chOff x="2519" y="1621"/>
                      <a:chExt cx="221" cy="247"/>
                    </a:xfrm>
                  </p:grpSpPr>
                  <p:grpSp>
                    <p:nvGrpSpPr>
                      <p:cNvPr id="22" name="Group 7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71" y="1784"/>
                        <a:ext cx="123" cy="84"/>
                        <a:chOff x="2571" y="1784"/>
                        <a:chExt cx="123" cy="84"/>
                      </a:xfrm>
                    </p:grpSpPr>
                    <p:grpSp>
                      <p:nvGrpSpPr>
                        <p:cNvPr id="23" name="Group 7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71" y="1839"/>
                          <a:ext cx="41" cy="29"/>
                          <a:chOff x="2571" y="1839"/>
                          <a:chExt cx="41" cy="29"/>
                        </a:xfrm>
                      </p:grpSpPr>
                      <p:sp>
                        <p:nvSpPr>
                          <p:cNvPr id="884813" name="Oval 77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592" y="1839"/>
                            <a:ext cx="20" cy="17"/>
                          </a:xfrm>
                          <a:prstGeom prst="ellipse">
                            <a:avLst/>
                          </a:pr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  <p:sp>
                        <p:nvSpPr>
                          <p:cNvPr id="884814" name="Freeform 78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71" y="1842"/>
                            <a:ext cx="36" cy="2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70" y="0"/>
                              </a:cxn>
                              <a:cxn ang="0">
                                <a:pos x="0" y="70"/>
                              </a:cxn>
                              <a:cxn ang="0">
                                <a:pos x="11" y="79"/>
                              </a:cxn>
                              <a:cxn ang="0">
                                <a:pos x="109" y="37"/>
                              </a:cxn>
                              <a:cxn ang="0">
                                <a:pos x="70" y="0"/>
                              </a:cxn>
                            </a:cxnLst>
                            <a:rect l="0" t="0" r="r" b="b"/>
                            <a:pathLst>
                              <a:path w="109" h="79">
                                <a:moveTo>
                                  <a:pt x="70" y="0"/>
                                </a:moveTo>
                                <a:lnTo>
                                  <a:pt x="0" y="70"/>
                                </a:lnTo>
                                <a:lnTo>
                                  <a:pt x="11" y="79"/>
                                </a:lnTo>
                                <a:lnTo>
                                  <a:pt x="109" y="37"/>
                                </a:lnTo>
                                <a:lnTo>
                                  <a:pt x="7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</p:grpSp>
                    <p:sp>
                      <p:nvSpPr>
                        <p:cNvPr id="884815" name="Freeform 7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06" y="1784"/>
                          <a:ext cx="88" cy="6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75"/>
                            </a:cxn>
                            <a:cxn ang="0">
                              <a:pos x="253" y="0"/>
                            </a:cxn>
                            <a:cxn ang="0">
                              <a:pos x="264" y="6"/>
                            </a:cxn>
                            <a:cxn ang="0">
                              <a:pos x="10" y="184"/>
                            </a:cxn>
                            <a:cxn ang="0">
                              <a:pos x="0" y="175"/>
                            </a:cxn>
                          </a:cxnLst>
                          <a:rect l="0" t="0" r="r" b="b"/>
                          <a:pathLst>
                            <a:path w="264" h="184">
                              <a:moveTo>
                                <a:pt x="0" y="175"/>
                              </a:moveTo>
                              <a:lnTo>
                                <a:pt x="253" y="0"/>
                              </a:lnTo>
                              <a:lnTo>
                                <a:pt x="264" y="6"/>
                              </a:lnTo>
                              <a:lnTo>
                                <a:pt x="10" y="184"/>
                              </a:lnTo>
                              <a:lnTo>
                                <a:pt x="0" y="17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  <p:grpSp>
                    <p:nvGrpSpPr>
                      <p:cNvPr id="24" name="Group 8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19" y="1658"/>
                        <a:ext cx="178" cy="126"/>
                        <a:chOff x="2519" y="1658"/>
                        <a:chExt cx="178" cy="126"/>
                      </a:xfrm>
                    </p:grpSpPr>
                    <p:grpSp>
                      <p:nvGrpSpPr>
                        <p:cNvPr id="25" name="Group 8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19" y="1658"/>
                          <a:ext cx="45" cy="34"/>
                          <a:chOff x="2519" y="1658"/>
                          <a:chExt cx="45" cy="34"/>
                        </a:xfrm>
                      </p:grpSpPr>
                      <p:sp>
                        <p:nvSpPr>
                          <p:cNvPr id="884818" name="Oval 82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543" y="1675"/>
                            <a:ext cx="21" cy="17"/>
                          </a:xfrm>
                          <a:prstGeom prst="ellipse">
                            <a:avLst/>
                          </a:pr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  <p:sp>
                        <p:nvSpPr>
                          <p:cNvPr id="884819" name="Freeform 83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19" y="1658"/>
                            <a:ext cx="40" cy="31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79" y="93"/>
                              </a:cxn>
                              <a:cxn ang="0">
                                <a:pos x="0" y="0"/>
                              </a:cxn>
                              <a:cxn ang="0">
                                <a:pos x="121" y="55"/>
                              </a:cxn>
                              <a:cxn ang="0">
                                <a:pos x="79" y="93"/>
                              </a:cxn>
                            </a:cxnLst>
                            <a:rect l="0" t="0" r="r" b="b"/>
                            <a:pathLst>
                              <a:path w="121" h="93">
                                <a:moveTo>
                                  <a:pt x="79" y="93"/>
                                </a:moveTo>
                                <a:lnTo>
                                  <a:pt x="0" y="0"/>
                                </a:lnTo>
                                <a:lnTo>
                                  <a:pt x="121" y="55"/>
                                </a:lnTo>
                                <a:lnTo>
                                  <a:pt x="79" y="93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</p:grpSp>
                    <p:sp>
                      <p:nvSpPr>
                        <p:cNvPr id="884820" name="Freeform 8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7" y="1686"/>
                          <a:ext cx="140" cy="9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9"/>
                            </a:cxn>
                            <a:cxn ang="0">
                              <a:pos x="412" y="294"/>
                            </a:cxn>
                            <a:cxn ang="0">
                              <a:pos x="419" y="282"/>
                            </a:cxn>
                            <a:cxn ang="0">
                              <a:pos x="12" y="0"/>
                            </a:cxn>
                            <a:cxn ang="0">
                              <a:pos x="0" y="9"/>
                            </a:cxn>
                          </a:cxnLst>
                          <a:rect l="0" t="0" r="r" b="b"/>
                          <a:pathLst>
                            <a:path w="419" h="294">
                              <a:moveTo>
                                <a:pt x="0" y="9"/>
                              </a:moveTo>
                              <a:lnTo>
                                <a:pt x="412" y="294"/>
                              </a:lnTo>
                              <a:lnTo>
                                <a:pt x="419" y="282"/>
                              </a:lnTo>
                              <a:lnTo>
                                <a:pt x="12" y="0"/>
                              </a:lnTo>
                              <a:lnTo>
                                <a:pt x="0" y="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  <p:grpSp>
                    <p:nvGrpSpPr>
                      <p:cNvPr id="26" name="Group 8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71" y="1621"/>
                        <a:ext cx="69" cy="246"/>
                        <a:chOff x="2671" y="1621"/>
                        <a:chExt cx="69" cy="246"/>
                      </a:xfrm>
                    </p:grpSpPr>
                    <p:sp>
                      <p:nvSpPr>
                        <p:cNvPr id="884822" name="Freeform 8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71" y="1830"/>
                          <a:ext cx="14" cy="37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1" y="0"/>
                            </a:cxn>
                            <a:cxn ang="0">
                              <a:pos x="21" y="32"/>
                            </a:cxn>
                            <a:cxn ang="0">
                              <a:pos x="0" y="107"/>
                            </a:cxn>
                            <a:cxn ang="0">
                              <a:pos x="21" y="112"/>
                            </a:cxn>
                            <a:cxn ang="0">
                              <a:pos x="42" y="37"/>
                            </a:cxn>
                            <a:cxn ang="0">
                              <a:pos x="41" y="0"/>
                            </a:cxn>
                          </a:cxnLst>
                          <a:rect l="0" t="0" r="r" b="b"/>
                          <a:pathLst>
                            <a:path w="42" h="112">
                              <a:moveTo>
                                <a:pt x="41" y="0"/>
                              </a:moveTo>
                              <a:lnTo>
                                <a:pt x="21" y="32"/>
                              </a:lnTo>
                              <a:lnTo>
                                <a:pt x="0" y="107"/>
                              </a:lnTo>
                              <a:lnTo>
                                <a:pt x="21" y="112"/>
                              </a:lnTo>
                              <a:lnTo>
                                <a:pt x="42" y="37"/>
                              </a:lnTo>
                              <a:lnTo>
                                <a:pt x="4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  <p:sp>
                      <p:nvSpPr>
                        <p:cNvPr id="884823" name="Line 8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2681" y="1621"/>
                          <a:ext cx="59" cy="217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</p:grpSp>
                <p:sp>
                  <p:nvSpPr>
                    <p:cNvPr id="884824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2" y="1773"/>
                      <a:ext cx="29" cy="22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</p:grpSp>
            <p:grpSp>
              <p:nvGrpSpPr>
                <p:cNvPr id="27" name="Group 89"/>
                <p:cNvGrpSpPr>
                  <a:grpSpLocks/>
                </p:cNvGrpSpPr>
                <p:nvPr/>
              </p:nvGrpSpPr>
              <p:grpSpPr bwMode="auto">
                <a:xfrm>
                  <a:off x="2842" y="1591"/>
                  <a:ext cx="41" cy="50"/>
                  <a:chOff x="2842" y="1591"/>
                  <a:chExt cx="41" cy="50"/>
                </a:xfrm>
              </p:grpSpPr>
              <p:sp>
                <p:nvSpPr>
                  <p:cNvPr id="884826" name="Oval 90"/>
                  <p:cNvSpPr>
                    <a:spLocks noChangeArrowheads="1"/>
                  </p:cNvSpPr>
                  <p:nvPr/>
                </p:nvSpPr>
                <p:spPr bwMode="auto">
                  <a:xfrm>
                    <a:off x="2847" y="1591"/>
                    <a:ext cx="36" cy="3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nb-NO"/>
                  </a:p>
                </p:txBody>
              </p:sp>
              <p:sp>
                <p:nvSpPr>
                  <p:cNvPr id="884827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2842" y="1620"/>
                    <a:ext cx="23" cy="2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nb-NO"/>
                  </a:p>
                </p:txBody>
              </p:sp>
            </p:grpSp>
            <p:grpSp>
              <p:nvGrpSpPr>
                <p:cNvPr id="28" name="Group 92"/>
                <p:cNvGrpSpPr>
                  <a:grpSpLocks/>
                </p:cNvGrpSpPr>
                <p:nvPr/>
              </p:nvGrpSpPr>
              <p:grpSpPr bwMode="auto">
                <a:xfrm>
                  <a:off x="2394" y="1540"/>
                  <a:ext cx="606" cy="490"/>
                  <a:chOff x="2394" y="1540"/>
                  <a:chExt cx="606" cy="490"/>
                </a:xfrm>
              </p:grpSpPr>
              <p:grpSp>
                <p:nvGrpSpPr>
                  <p:cNvPr id="29" name="Group 93"/>
                  <p:cNvGrpSpPr>
                    <a:grpSpLocks/>
                  </p:cNvGrpSpPr>
                  <p:nvPr/>
                </p:nvGrpSpPr>
                <p:grpSpPr bwMode="auto">
                  <a:xfrm>
                    <a:off x="2659" y="1540"/>
                    <a:ext cx="74" cy="64"/>
                    <a:chOff x="2659" y="1540"/>
                    <a:chExt cx="74" cy="64"/>
                  </a:xfrm>
                </p:grpSpPr>
                <p:sp>
                  <p:nvSpPr>
                    <p:cNvPr id="884830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7" y="1540"/>
                      <a:ext cx="11" cy="64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30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82" y="1540"/>
                      <a:ext cx="44" cy="64"/>
                      <a:chOff x="2682" y="1540"/>
                      <a:chExt cx="44" cy="64"/>
                    </a:xfrm>
                  </p:grpSpPr>
                  <p:sp>
                    <p:nvSpPr>
                      <p:cNvPr id="884832" name="Freeform 9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3" y="1541"/>
                        <a:ext cx="43" cy="6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33" y="0"/>
                          </a:cxn>
                          <a:cxn ang="0">
                            <a:pos x="130" y="188"/>
                          </a:cxn>
                          <a:cxn ang="0">
                            <a:pos x="97" y="188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30" h="188">
                            <a:moveTo>
                              <a:pt x="0" y="0"/>
                            </a:moveTo>
                            <a:lnTo>
                              <a:pt x="33" y="0"/>
                            </a:lnTo>
                            <a:lnTo>
                              <a:pt x="130" y="188"/>
                            </a:lnTo>
                            <a:lnTo>
                              <a:pt x="97" y="18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833" name="Line 9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682" y="1540"/>
                        <a:ext cx="42" cy="63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</p:grpSp>
                <p:sp>
                  <p:nvSpPr>
                    <p:cNvPr id="884834" name="Line 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59" y="1540"/>
                      <a:ext cx="41" cy="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35" name="Line 9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59" y="1603"/>
                      <a:ext cx="39" cy="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36" name="Line 1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15" y="1540"/>
                      <a:ext cx="18" cy="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37" name="Line 1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12" y="1603"/>
                      <a:ext cx="21" cy="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31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2518" y="1922"/>
                    <a:ext cx="87" cy="108"/>
                    <a:chOff x="2518" y="1922"/>
                    <a:chExt cx="87" cy="108"/>
                  </a:xfrm>
                </p:grpSpPr>
                <p:sp>
                  <p:nvSpPr>
                    <p:cNvPr id="884839" name="Line 1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18" y="1988"/>
                      <a:ext cx="30" cy="24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884802" name="Group 1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22" y="1922"/>
                      <a:ext cx="83" cy="108"/>
                      <a:chOff x="2522" y="1922"/>
                      <a:chExt cx="83" cy="108"/>
                    </a:xfrm>
                  </p:grpSpPr>
                  <p:grpSp>
                    <p:nvGrpSpPr>
                      <p:cNvPr id="884803" name="Group 10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45" y="1953"/>
                        <a:ext cx="60" cy="77"/>
                        <a:chOff x="2545" y="1953"/>
                        <a:chExt cx="60" cy="77"/>
                      </a:xfrm>
                    </p:grpSpPr>
                    <p:sp>
                      <p:nvSpPr>
                        <p:cNvPr id="884842" name="Line 10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56" y="2019"/>
                          <a:ext cx="15" cy="11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  <p:grpSp>
                      <p:nvGrpSpPr>
                        <p:cNvPr id="884807" name="Group 10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5" y="1953"/>
                          <a:ext cx="60" cy="75"/>
                          <a:chOff x="2545" y="1953"/>
                          <a:chExt cx="60" cy="75"/>
                        </a:xfrm>
                      </p:grpSpPr>
                      <p:sp>
                        <p:nvSpPr>
                          <p:cNvPr id="884844" name="Freeform 108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61" y="1956"/>
                            <a:ext cx="42" cy="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126" y="20"/>
                              </a:cxn>
                              <a:cxn ang="0">
                                <a:pos x="23" y="216"/>
                              </a:cxn>
                              <a:cxn ang="0">
                                <a:pos x="0" y="197"/>
                              </a:cxn>
                              <a:cxn ang="0">
                                <a:pos x="103" y="0"/>
                              </a:cxn>
                              <a:cxn ang="0">
                                <a:pos x="126" y="20"/>
                              </a:cxn>
                            </a:cxnLst>
                            <a:rect l="0" t="0" r="r" b="b"/>
                            <a:pathLst>
                              <a:path w="126" h="216">
                                <a:moveTo>
                                  <a:pt x="126" y="20"/>
                                </a:moveTo>
                                <a:lnTo>
                                  <a:pt x="23" y="216"/>
                                </a:lnTo>
                                <a:lnTo>
                                  <a:pt x="0" y="197"/>
                                </a:lnTo>
                                <a:lnTo>
                                  <a:pt x="103" y="0"/>
                                </a:lnTo>
                                <a:lnTo>
                                  <a:pt x="126" y="2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  <p:sp>
                        <p:nvSpPr>
                          <p:cNvPr id="884845" name="Line 10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545" y="1956"/>
                            <a:ext cx="49" cy="53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  <p:sp>
                        <p:nvSpPr>
                          <p:cNvPr id="884846" name="Line 11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591" y="1953"/>
                            <a:ext cx="14" cy="12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</p:grpSp>
                  </p:grpSp>
                  <p:grpSp>
                    <p:nvGrpSpPr>
                      <p:cNvPr id="884810" name="Group 11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22" y="1922"/>
                        <a:ext cx="57" cy="85"/>
                        <a:chOff x="2522" y="1922"/>
                        <a:chExt cx="57" cy="85"/>
                      </a:xfrm>
                    </p:grpSpPr>
                    <p:grpSp>
                      <p:nvGrpSpPr>
                        <p:cNvPr id="884811" name="Group 11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22" y="1925"/>
                          <a:ext cx="54" cy="82"/>
                          <a:chOff x="2522" y="1925"/>
                          <a:chExt cx="54" cy="82"/>
                        </a:xfrm>
                      </p:grpSpPr>
                      <p:sp>
                        <p:nvSpPr>
                          <p:cNvPr id="884849" name="Freeform 113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34" y="1935"/>
                            <a:ext cx="42" cy="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126" y="19"/>
                              </a:cxn>
                              <a:cxn ang="0">
                                <a:pos x="23" y="216"/>
                              </a:cxn>
                              <a:cxn ang="0">
                                <a:pos x="0" y="196"/>
                              </a:cxn>
                              <a:cxn ang="0">
                                <a:pos x="103" y="0"/>
                              </a:cxn>
                              <a:cxn ang="0">
                                <a:pos x="126" y="19"/>
                              </a:cxn>
                            </a:cxnLst>
                            <a:rect l="0" t="0" r="r" b="b"/>
                            <a:pathLst>
                              <a:path w="126" h="216">
                                <a:moveTo>
                                  <a:pt x="126" y="19"/>
                                </a:moveTo>
                                <a:lnTo>
                                  <a:pt x="23" y="216"/>
                                </a:lnTo>
                                <a:lnTo>
                                  <a:pt x="0" y="196"/>
                                </a:lnTo>
                                <a:lnTo>
                                  <a:pt x="103" y="0"/>
                                </a:lnTo>
                                <a:lnTo>
                                  <a:pt x="126" y="1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  <p:sp>
                        <p:nvSpPr>
                          <p:cNvPr id="884850" name="Freeform 11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522" y="1925"/>
                            <a:ext cx="42" cy="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126" y="18"/>
                              </a:cxn>
                              <a:cxn ang="0">
                                <a:pos x="23" y="215"/>
                              </a:cxn>
                              <a:cxn ang="0">
                                <a:pos x="0" y="196"/>
                              </a:cxn>
                              <a:cxn ang="0">
                                <a:pos x="103" y="0"/>
                              </a:cxn>
                              <a:cxn ang="0">
                                <a:pos x="126" y="18"/>
                              </a:cxn>
                            </a:cxnLst>
                            <a:rect l="0" t="0" r="r" b="b"/>
                            <a:pathLst>
                              <a:path w="126" h="215">
                                <a:moveTo>
                                  <a:pt x="126" y="18"/>
                                </a:moveTo>
                                <a:lnTo>
                                  <a:pt x="23" y="215"/>
                                </a:lnTo>
                                <a:lnTo>
                                  <a:pt x="0" y="196"/>
                                </a:lnTo>
                                <a:lnTo>
                                  <a:pt x="103" y="0"/>
                                </a:lnTo>
                                <a:lnTo>
                                  <a:pt x="126" y="1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nb-NO"/>
                          </a:p>
                        </p:txBody>
                      </p:sp>
                    </p:grpSp>
                    <p:sp>
                      <p:nvSpPr>
                        <p:cNvPr id="884851" name="Line 11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52" y="1922"/>
                          <a:ext cx="27" cy="22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</p:grpSp>
              </p:grpSp>
              <p:grpSp>
                <p:nvGrpSpPr>
                  <p:cNvPr id="884812" name="Group 116"/>
                  <p:cNvGrpSpPr>
                    <a:grpSpLocks/>
                  </p:cNvGrpSpPr>
                  <p:nvPr/>
                </p:nvGrpSpPr>
                <p:grpSpPr bwMode="auto">
                  <a:xfrm>
                    <a:off x="2804" y="1945"/>
                    <a:ext cx="69" cy="79"/>
                    <a:chOff x="2804" y="1945"/>
                    <a:chExt cx="69" cy="79"/>
                  </a:xfrm>
                </p:grpSpPr>
                <p:sp>
                  <p:nvSpPr>
                    <p:cNvPr id="884853" name="Line 11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04" y="1945"/>
                      <a:ext cx="15" cy="12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54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2808" y="1949"/>
                      <a:ext cx="42" cy="7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8"/>
                        </a:cxn>
                        <a:cxn ang="0">
                          <a:pos x="103" y="215"/>
                        </a:cxn>
                        <a:cxn ang="0">
                          <a:pos x="127" y="196"/>
                        </a:cxn>
                        <a:cxn ang="0">
                          <a:pos x="23" y="0"/>
                        </a:cxn>
                        <a:cxn ang="0">
                          <a:pos x="0" y="18"/>
                        </a:cxn>
                      </a:cxnLst>
                      <a:rect l="0" t="0" r="r" b="b"/>
                      <a:pathLst>
                        <a:path w="127" h="215">
                          <a:moveTo>
                            <a:pt x="0" y="18"/>
                          </a:moveTo>
                          <a:lnTo>
                            <a:pt x="103" y="215"/>
                          </a:lnTo>
                          <a:lnTo>
                            <a:pt x="127" y="196"/>
                          </a:lnTo>
                          <a:lnTo>
                            <a:pt x="23" y="0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55" name="Line 119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815" y="1949"/>
                      <a:ext cx="50" cy="52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56" name="Line 12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37" y="2010"/>
                      <a:ext cx="16" cy="14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57" name="Line 12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57" y="1994"/>
                      <a:ext cx="16" cy="12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884816" name="Group 122"/>
                  <p:cNvGrpSpPr>
                    <a:grpSpLocks/>
                  </p:cNvGrpSpPr>
                  <p:nvPr/>
                </p:nvGrpSpPr>
                <p:grpSpPr bwMode="auto">
                  <a:xfrm>
                    <a:off x="2802" y="1545"/>
                    <a:ext cx="49" cy="77"/>
                    <a:chOff x="2802" y="1545"/>
                    <a:chExt cx="49" cy="77"/>
                  </a:xfrm>
                </p:grpSpPr>
                <p:sp>
                  <p:nvSpPr>
                    <p:cNvPr id="884859" name="Freeform 123"/>
                    <p:cNvSpPr>
                      <a:spLocks/>
                    </p:cNvSpPr>
                    <p:nvPr/>
                  </p:nvSpPr>
                  <p:spPr bwMode="auto">
                    <a:xfrm>
                      <a:off x="2805" y="1548"/>
                      <a:ext cx="43" cy="72"/>
                    </a:xfrm>
                    <a:custGeom>
                      <a:avLst/>
                      <a:gdLst/>
                      <a:ahLst/>
                      <a:cxnLst>
                        <a:cxn ang="0">
                          <a:pos x="127" y="19"/>
                        </a:cxn>
                        <a:cxn ang="0">
                          <a:pos x="24" y="216"/>
                        </a:cxn>
                        <a:cxn ang="0">
                          <a:pos x="0" y="197"/>
                        </a:cxn>
                        <a:cxn ang="0">
                          <a:pos x="104" y="0"/>
                        </a:cxn>
                        <a:cxn ang="0">
                          <a:pos x="127" y="19"/>
                        </a:cxn>
                      </a:cxnLst>
                      <a:rect l="0" t="0" r="r" b="b"/>
                      <a:pathLst>
                        <a:path w="127" h="216">
                          <a:moveTo>
                            <a:pt x="127" y="19"/>
                          </a:moveTo>
                          <a:lnTo>
                            <a:pt x="24" y="216"/>
                          </a:lnTo>
                          <a:lnTo>
                            <a:pt x="0" y="197"/>
                          </a:lnTo>
                          <a:lnTo>
                            <a:pt x="104" y="0"/>
                          </a:lnTo>
                          <a:lnTo>
                            <a:pt x="127" y="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60" name="Line 1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02" y="1610"/>
                      <a:ext cx="14" cy="12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61" name="Line 1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37" y="1545"/>
                      <a:ext cx="14" cy="12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884817" name="Group 126"/>
                  <p:cNvGrpSpPr>
                    <a:grpSpLocks/>
                  </p:cNvGrpSpPr>
                  <p:nvPr/>
                </p:nvGrpSpPr>
                <p:grpSpPr bwMode="auto">
                  <a:xfrm>
                    <a:off x="2396" y="1754"/>
                    <a:ext cx="80" cy="59"/>
                    <a:chOff x="2396" y="1754"/>
                    <a:chExt cx="80" cy="59"/>
                  </a:xfrm>
                </p:grpSpPr>
                <p:sp>
                  <p:nvSpPr>
                    <p:cNvPr id="884863" name="Rectangle 1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96" y="1798"/>
                      <a:ext cx="79" cy="9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884821" name="Group 1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6" y="1760"/>
                      <a:ext cx="79" cy="35"/>
                      <a:chOff x="2396" y="1760"/>
                      <a:chExt cx="79" cy="35"/>
                    </a:xfrm>
                  </p:grpSpPr>
                  <p:sp>
                    <p:nvSpPr>
                      <p:cNvPr id="884865" name="Freeform 1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6" y="1760"/>
                        <a:ext cx="79" cy="3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35" y="105"/>
                          </a:cxn>
                          <a:cxn ang="0">
                            <a:pos x="235" y="78"/>
                          </a:cxn>
                          <a:cxn ang="0">
                            <a:pos x="0" y="0"/>
                          </a:cxn>
                          <a:cxn ang="0">
                            <a:pos x="0" y="26"/>
                          </a:cxn>
                          <a:cxn ang="0">
                            <a:pos x="235" y="105"/>
                          </a:cxn>
                        </a:cxnLst>
                        <a:rect l="0" t="0" r="r" b="b"/>
                        <a:pathLst>
                          <a:path w="235" h="105">
                            <a:moveTo>
                              <a:pt x="235" y="105"/>
                            </a:moveTo>
                            <a:lnTo>
                              <a:pt x="235" y="78"/>
                            </a:lnTo>
                            <a:lnTo>
                              <a:pt x="0" y="0"/>
                            </a:lnTo>
                            <a:lnTo>
                              <a:pt x="0" y="26"/>
                            </a:lnTo>
                            <a:lnTo>
                              <a:pt x="235" y="10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866" name="Line 13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398" y="1761"/>
                        <a:ext cx="77" cy="34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</p:grpSp>
                <p:sp>
                  <p:nvSpPr>
                    <p:cNvPr id="884867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75" y="1780"/>
                      <a:ext cx="1" cy="33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68" name="Line 1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97" y="1782"/>
                      <a:ext cx="1" cy="3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69" name="Line 1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75" y="1754"/>
                      <a:ext cx="1" cy="14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70" name="Line 1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97" y="1754"/>
                      <a:ext cx="1" cy="17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884825" name="Group 135"/>
                  <p:cNvGrpSpPr>
                    <a:grpSpLocks/>
                  </p:cNvGrpSpPr>
                  <p:nvPr/>
                </p:nvGrpSpPr>
                <p:grpSpPr bwMode="auto">
                  <a:xfrm>
                    <a:off x="2511" y="1540"/>
                    <a:ext cx="84" cy="107"/>
                    <a:chOff x="2511" y="1540"/>
                    <a:chExt cx="84" cy="107"/>
                  </a:xfrm>
                </p:grpSpPr>
                <p:sp>
                  <p:nvSpPr>
                    <p:cNvPr id="884872" name="Freeform 136"/>
                    <p:cNvSpPr>
                      <a:spLocks/>
                    </p:cNvSpPr>
                    <p:nvPr/>
                  </p:nvSpPr>
                  <p:spPr bwMode="auto">
                    <a:xfrm>
                      <a:off x="2550" y="1543"/>
                      <a:ext cx="42" cy="7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0"/>
                        </a:cxn>
                        <a:cxn ang="0">
                          <a:pos x="103" y="216"/>
                        </a:cxn>
                        <a:cxn ang="0">
                          <a:pos x="125" y="196"/>
                        </a:cxn>
                        <a:cxn ang="0">
                          <a:pos x="23" y="0"/>
                        </a:cxn>
                        <a:cxn ang="0">
                          <a:pos x="0" y="20"/>
                        </a:cxn>
                      </a:cxnLst>
                      <a:rect l="0" t="0" r="r" b="b"/>
                      <a:pathLst>
                        <a:path w="125" h="216">
                          <a:moveTo>
                            <a:pt x="0" y="20"/>
                          </a:moveTo>
                          <a:lnTo>
                            <a:pt x="103" y="216"/>
                          </a:lnTo>
                          <a:lnTo>
                            <a:pt x="125" y="196"/>
                          </a:lnTo>
                          <a:lnTo>
                            <a:pt x="23" y="0"/>
                          </a:lnTo>
                          <a:lnTo>
                            <a:pt x="0" y="2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73" name="Line 13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74" y="1605"/>
                      <a:ext cx="21" cy="18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74" name="Line 13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42" y="1540"/>
                      <a:ext cx="18" cy="15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75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2516" y="1572"/>
                      <a:ext cx="68" cy="48"/>
                    </a:xfrm>
                    <a:custGeom>
                      <a:avLst/>
                      <a:gdLst/>
                      <a:ahLst/>
                      <a:cxnLst>
                        <a:cxn ang="0">
                          <a:pos x="21" y="0"/>
                        </a:cxn>
                        <a:cxn ang="0">
                          <a:pos x="203" y="129"/>
                        </a:cxn>
                        <a:cxn ang="0">
                          <a:pos x="184" y="146"/>
                        </a:cxn>
                        <a:cxn ang="0">
                          <a:pos x="0" y="17"/>
                        </a:cxn>
                        <a:cxn ang="0">
                          <a:pos x="21" y="0"/>
                        </a:cxn>
                      </a:cxnLst>
                      <a:rect l="0" t="0" r="r" b="b"/>
                      <a:pathLst>
                        <a:path w="203" h="146">
                          <a:moveTo>
                            <a:pt x="21" y="0"/>
                          </a:moveTo>
                          <a:lnTo>
                            <a:pt x="203" y="129"/>
                          </a:lnTo>
                          <a:lnTo>
                            <a:pt x="184" y="146"/>
                          </a:lnTo>
                          <a:lnTo>
                            <a:pt x="0" y="17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76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47" y="1551"/>
                      <a:ext cx="4" cy="9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77" name="Line 14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11" y="1567"/>
                      <a:ext cx="16" cy="13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78" name="Line 14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44" y="1634"/>
                      <a:ext cx="16" cy="13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884828" name="Group 143"/>
                  <p:cNvGrpSpPr>
                    <a:grpSpLocks/>
                  </p:cNvGrpSpPr>
                  <p:nvPr/>
                </p:nvGrpSpPr>
                <p:grpSpPr bwMode="auto">
                  <a:xfrm>
                    <a:off x="2399" y="1638"/>
                    <a:ext cx="123" cy="63"/>
                    <a:chOff x="2399" y="1638"/>
                    <a:chExt cx="123" cy="63"/>
                  </a:xfrm>
                </p:grpSpPr>
                <p:sp>
                  <p:nvSpPr>
                    <p:cNvPr id="884880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2404" y="1662"/>
                      <a:ext cx="115" cy="16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0"/>
                        </a:cxn>
                        <a:cxn ang="0">
                          <a:pos x="320" y="47"/>
                        </a:cxn>
                        <a:cxn ang="0">
                          <a:pos x="345" y="28"/>
                        </a:cxn>
                        <a:cxn ang="0">
                          <a:pos x="24" y="0"/>
                        </a:cxn>
                        <a:cxn ang="0">
                          <a:pos x="0" y="20"/>
                        </a:cxn>
                      </a:cxnLst>
                      <a:rect l="0" t="0" r="r" b="b"/>
                      <a:pathLst>
                        <a:path w="345" h="47">
                          <a:moveTo>
                            <a:pt x="0" y="20"/>
                          </a:moveTo>
                          <a:lnTo>
                            <a:pt x="320" y="47"/>
                          </a:lnTo>
                          <a:lnTo>
                            <a:pt x="345" y="28"/>
                          </a:lnTo>
                          <a:lnTo>
                            <a:pt x="24" y="0"/>
                          </a:lnTo>
                          <a:lnTo>
                            <a:pt x="0" y="2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81" name="Line 1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34" y="1645"/>
                      <a:ext cx="56" cy="5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884829" name="Group 1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9" y="1638"/>
                      <a:ext cx="123" cy="63"/>
                      <a:chOff x="2399" y="1638"/>
                      <a:chExt cx="123" cy="63"/>
                    </a:xfrm>
                  </p:grpSpPr>
                  <p:sp>
                    <p:nvSpPr>
                      <p:cNvPr id="884883" name="Line 14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481" y="1688"/>
                        <a:ext cx="16" cy="13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884" name="Line 148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06" y="1667"/>
                        <a:ext cx="16" cy="13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885" name="Line 14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425" y="1638"/>
                        <a:ext cx="16" cy="12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886" name="Line 15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399" y="1659"/>
                        <a:ext cx="16" cy="13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</p:grpSp>
              </p:grpSp>
              <p:grpSp>
                <p:nvGrpSpPr>
                  <p:cNvPr id="884831" name="Group 151"/>
                  <p:cNvGrpSpPr>
                    <a:grpSpLocks/>
                  </p:cNvGrpSpPr>
                  <p:nvPr/>
                </p:nvGrpSpPr>
                <p:grpSpPr bwMode="auto">
                  <a:xfrm>
                    <a:off x="2882" y="1651"/>
                    <a:ext cx="114" cy="49"/>
                    <a:chOff x="2882" y="1651"/>
                    <a:chExt cx="114" cy="49"/>
                  </a:xfrm>
                </p:grpSpPr>
                <p:sp>
                  <p:nvSpPr>
                    <p:cNvPr id="884888" name="Freeform 152"/>
                    <p:cNvSpPr>
                      <a:spLocks/>
                    </p:cNvSpPr>
                    <p:nvPr/>
                  </p:nvSpPr>
                  <p:spPr bwMode="auto">
                    <a:xfrm>
                      <a:off x="2900" y="1666"/>
                      <a:ext cx="92" cy="30"/>
                    </a:xfrm>
                    <a:custGeom>
                      <a:avLst/>
                      <a:gdLst/>
                      <a:ahLst/>
                      <a:cxnLst>
                        <a:cxn ang="0">
                          <a:pos x="254" y="0"/>
                        </a:cxn>
                        <a:cxn ang="0">
                          <a:pos x="0" y="71"/>
                        </a:cxn>
                        <a:cxn ang="0">
                          <a:pos x="24" y="90"/>
                        </a:cxn>
                        <a:cxn ang="0">
                          <a:pos x="276" y="18"/>
                        </a:cxn>
                        <a:cxn ang="0">
                          <a:pos x="254" y="0"/>
                        </a:cxn>
                      </a:cxnLst>
                      <a:rect l="0" t="0" r="r" b="b"/>
                      <a:pathLst>
                        <a:path w="276" h="90">
                          <a:moveTo>
                            <a:pt x="254" y="0"/>
                          </a:moveTo>
                          <a:lnTo>
                            <a:pt x="0" y="71"/>
                          </a:lnTo>
                          <a:lnTo>
                            <a:pt x="24" y="90"/>
                          </a:lnTo>
                          <a:lnTo>
                            <a:pt x="276" y="18"/>
                          </a:lnTo>
                          <a:lnTo>
                            <a:pt x="25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89" name="Freeform 153"/>
                    <p:cNvSpPr>
                      <a:spLocks/>
                    </p:cNvSpPr>
                    <p:nvPr/>
                  </p:nvSpPr>
                  <p:spPr bwMode="auto">
                    <a:xfrm>
                      <a:off x="2887" y="1655"/>
                      <a:ext cx="92" cy="30"/>
                    </a:xfrm>
                    <a:custGeom>
                      <a:avLst/>
                      <a:gdLst/>
                      <a:ahLst/>
                      <a:cxnLst>
                        <a:cxn ang="0">
                          <a:pos x="253" y="0"/>
                        </a:cxn>
                        <a:cxn ang="0">
                          <a:pos x="0" y="72"/>
                        </a:cxn>
                        <a:cxn ang="0">
                          <a:pos x="24" y="90"/>
                        </a:cxn>
                        <a:cxn ang="0">
                          <a:pos x="276" y="18"/>
                        </a:cxn>
                        <a:cxn ang="0">
                          <a:pos x="253" y="0"/>
                        </a:cxn>
                      </a:cxnLst>
                      <a:rect l="0" t="0" r="r" b="b"/>
                      <a:pathLst>
                        <a:path w="276" h="90">
                          <a:moveTo>
                            <a:pt x="253" y="0"/>
                          </a:moveTo>
                          <a:lnTo>
                            <a:pt x="0" y="72"/>
                          </a:lnTo>
                          <a:lnTo>
                            <a:pt x="24" y="90"/>
                          </a:lnTo>
                          <a:lnTo>
                            <a:pt x="276" y="18"/>
                          </a:lnTo>
                          <a:lnTo>
                            <a:pt x="25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90" name="Line 1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65" y="1651"/>
                      <a:ext cx="31" cy="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sp>
                  <p:nvSpPr>
                    <p:cNvPr id="884891" name="Line 1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82" y="1675"/>
                      <a:ext cx="31" cy="25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884838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2918" y="1760"/>
                    <a:ext cx="80" cy="49"/>
                    <a:chOff x="2918" y="1760"/>
                    <a:chExt cx="80" cy="49"/>
                  </a:xfrm>
                </p:grpSpPr>
                <p:sp>
                  <p:nvSpPr>
                    <p:cNvPr id="884893" name="Line 15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997" y="1760"/>
                      <a:ext cx="1" cy="49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884840" name="Group 1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18" y="1765"/>
                      <a:ext cx="79" cy="38"/>
                      <a:chOff x="2918" y="1765"/>
                      <a:chExt cx="79" cy="38"/>
                    </a:xfrm>
                  </p:grpSpPr>
                  <p:sp>
                    <p:nvSpPr>
                      <p:cNvPr id="884895" name="Rectangle 15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18" y="1765"/>
                        <a:ext cx="79" cy="9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896" name="Rectangle 1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18" y="1779"/>
                        <a:ext cx="79" cy="9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897" name="Rectangle 1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18" y="1794"/>
                        <a:ext cx="79" cy="9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</p:grpSp>
                <p:sp>
                  <p:nvSpPr>
                    <p:cNvPr id="884898" name="Line 16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918" y="1760"/>
                      <a:ext cx="1" cy="49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884841" name="Group 163"/>
                  <p:cNvGrpSpPr>
                    <a:grpSpLocks/>
                  </p:cNvGrpSpPr>
                  <p:nvPr/>
                </p:nvGrpSpPr>
                <p:grpSpPr bwMode="auto">
                  <a:xfrm>
                    <a:off x="2663" y="1964"/>
                    <a:ext cx="67" cy="65"/>
                    <a:chOff x="2663" y="1964"/>
                    <a:chExt cx="67" cy="65"/>
                  </a:xfrm>
                </p:grpSpPr>
                <p:sp>
                  <p:nvSpPr>
                    <p:cNvPr id="884900" name="Line 1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63" y="2028"/>
                      <a:ext cx="67" cy="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884843" name="Group 16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70" y="1964"/>
                      <a:ext cx="52" cy="65"/>
                      <a:chOff x="2670" y="1964"/>
                      <a:chExt cx="52" cy="65"/>
                    </a:xfrm>
                  </p:grpSpPr>
                  <p:sp>
                    <p:nvSpPr>
                      <p:cNvPr id="884902" name="Rectangle 16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0" y="1964"/>
                        <a:ext cx="10" cy="64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903" name="Freeform 16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99" y="1964"/>
                        <a:ext cx="23" cy="6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29" y="0"/>
                          </a:cxn>
                          <a:cxn ang="0">
                            <a:pos x="68" y="194"/>
                          </a:cxn>
                          <a:cxn ang="0">
                            <a:pos x="37" y="194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68" h="194">
                            <a:moveTo>
                              <a:pt x="0" y="0"/>
                            </a:moveTo>
                            <a:lnTo>
                              <a:pt x="29" y="0"/>
                            </a:lnTo>
                            <a:lnTo>
                              <a:pt x="68" y="194"/>
                            </a:lnTo>
                            <a:lnTo>
                              <a:pt x="37" y="19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904" name="Line 168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681" y="1964"/>
                        <a:ext cx="18" cy="64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</p:grpSp>
                <p:sp>
                  <p:nvSpPr>
                    <p:cNvPr id="884905" name="Line 1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63" y="1965"/>
                      <a:ext cx="67" cy="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</p:grpSp>
              <p:grpSp>
                <p:nvGrpSpPr>
                  <p:cNvPr id="884847" name="Group 170"/>
                  <p:cNvGrpSpPr>
                    <a:grpSpLocks/>
                  </p:cNvGrpSpPr>
                  <p:nvPr/>
                </p:nvGrpSpPr>
                <p:grpSpPr bwMode="auto">
                  <a:xfrm>
                    <a:off x="2855" y="1866"/>
                    <a:ext cx="145" cy="72"/>
                    <a:chOff x="2855" y="1866"/>
                    <a:chExt cx="145" cy="72"/>
                  </a:xfrm>
                </p:grpSpPr>
                <p:sp>
                  <p:nvSpPr>
                    <p:cNvPr id="884907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2861" y="1904"/>
                      <a:ext cx="92" cy="30"/>
                    </a:xfrm>
                    <a:custGeom>
                      <a:avLst/>
                      <a:gdLst/>
                      <a:ahLst/>
                      <a:cxnLst>
                        <a:cxn ang="0">
                          <a:pos x="254" y="90"/>
                        </a:cxn>
                        <a:cxn ang="0">
                          <a:pos x="0" y="18"/>
                        </a:cxn>
                        <a:cxn ang="0">
                          <a:pos x="24" y="0"/>
                        </a:cxn>
                        <a:cxn ang="0">
                          <a:pos x="277" y="72"/>
                        </a:cxn>
                        <a:cxn ang="0">
                          <a:pos x="254" y="90"/>
                        </a:cxn>
                      </a:cxnLst>
                      <a:rect l="0" t="0" r="r" b="b"/>
                      <a:pathLst>
                        <a:path w="277" h="90">
                          <a:moveTo>
                            <a:pt x="254" y="90"/>
                          </a:moveTo>
                          <a:lnTo>
                            <a:pt x="0" y="18"/>
                          </a:lnTo>
                          <a:lnTo>
                            <a:pt x="24" y="0"/>
                          </a:lnTo>
                          <a:lnTo>
                            <a:pt x="277" y="72"/>
                          </a:lnTo>
                          <a:lnTo>
                            <a:pt x="254" y="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884848" name="Group 1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55" y="1866"/>
                      <a:ext cx="145" cy="72"/>
                      <a:chOff x="2855" y="1866"/>
                      <a:chExt cx="145" cy="72"/>
                    </a:xfrm>
                  </p:grpSpPr>
                  <p:sp>
                    <p:nvSpPr>
                      <p:cNvPr id="884909" name="Freeform 17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9" y="1882"/>
                        <a:ext cx="92" cy="3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54" y="90"/>
                          </a:cxn>
                          <a:cxn ang="0">
                            <a:pos x="0" y="18"/>
                          </a:cxn>
                          <a:cxn ang="0">
                            <a:pos x="25" y="0"/>
                          </a:cxn>
                          <a:cxn ang="0">
                            <a:pos x="277" y="72"/>
                          </a:cxn>
                          <a:cxn ang="0">
                            <a:pos x="254" y="90"/>
                          </a:cxn>
                        </a:cxnLst>
                        <a:rect l="0" t="0" r="r" b="b"/>
                        <a:pathLst>
                          <a:path w="277" h="90">
                            <a:moveTo>
                              <a:pt x="254" y="90"/>
                            </a:moveTo>
                            <a:lnTo>
                              <a:pt x="0" y="18"/>
                            </a:lnTo>
                            <a:lnTo>
                              <a:pt x="25" y="0"/>
                            </a:lnTo>
                            <a:lnTo>
                              <a:pt x="277" y="72"/>
                            </a:lnTo>
                            <a:lnTo>
                              <a:pt x="254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grpSp>
                    <p:nvGrpSpPr>
                      <p:cNvPr id="884852" name="Group 17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75" y="1870"/>
                        <a:ext cx="119" cy="53"/>
                        <a:chOff x="2875" y="1870"/>
                        <a:chExt cx="119" cy="53"/>
                      </a:xfrm>
                    </p:grpSpPr>
                    <p:sp>
                      <p:nvSpPr>
                        <p:cNvPr id="884911" name="Freeform 17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02" y="1870"/>
                          <a:ext cx="92" cy="3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54" y="90"/>
                            </a:cxn>
                            <a:cxn ang="0">
                              <a:pos x="0" y="19"/>
                            </a:cxn>
                            <a:cxn ang="0">
                              <a:pos x="24" y="0"/>
                            </a:cxn>
                            <a:cxn ang="0">
                              <a:pos x="275" y="72"/>
                            </a:cxn>
                            <a:cxn ang="0">
                              <a:pos x="254" y="90"/>
                            </a:cxn>
                          </a:cxnLst>
                          <a:rect l="0" t="0" r="r" b="b"/>
                          <a:pathLst>
                            <a:path w="275" h="90">
                              <a:moveTo>
                                <a:pt x="254" y="90"/>
                              </a:moveTo>
                              <a:lnTo>
                                <a:pt x="0" y="19"/>
                              </a:lnTo>
                              <a:lnTo>
                                <a:pt x="24" y="0"/>
                              </a:lnTo>
                              <a:lnTo>
                                <a:pt x="275" y="72"/>
                              </a:lnTo>
                              <a:lnTo>
                                <a:pt x="254" y="9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  <p:sp>
                      <p:nvSpPr>
                        <p:cNvPr id="884912" name="Freeform 17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875" y="1893"/>
                          <a:ext cx="91" cy="3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53" y="90"/>
                            </a:cxn>
                            <a:cxn ang="0">
                              <a:pos x="0" y="20"/>
                            </a:cxn>
                            <a:cxn ang="0">
                              <a:pos x="24" y="0"/>
                            </a:cxn>
                            <a:cxn ang="0">
                              <a:pos x="275" y="72"/>
                            </a:cxn>
                            <a:cxn ang="0">
                              <a:pos x="253" y="90"/>
                            </a:cxn>
                          </a:cxnLst>
                          <a:rect l="0" t="0" r="r" b="b"/>
                          <a:pathLst>
                            <a:path w="275" h="90">
                              <a:moveTo>
                                <a:pt x="253" y="90"/>
                              </a:moveTo>
                              <a:lnTo>
                                <a:pt x="0" y="20"/>
                              </a:lnTo>
                              <a:lnTo>
                                <a:pt x="24" y="0"/>
                              </a:lnTo>
                              <a:lnTo>
                                <a:pt x="275" y="72"/>
                              </a:lnTo>
                              <a:lnTo>
                                <a:pt x="253" y="9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  <p:grpSp>
                    <p:nvGrpSpPr>
                      <p:cNvPr id="884858" name="Group 17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866"/>
                        <a:ext cx="145" cy="72"/>
                        <a:chOff x="2855" y="1866"/>
                        <a:chExt cx="145" cy="72"/>
                      </a:xfrm>
                    </p:grpSpPr>
                    <p:sp>
                      <p:nvSpPr>
                        <p:cNvPr id="884914" name="Line 17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2855" y="1866"/>
                          <a:ext cx="60" cy="48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  <p:sp>
                      <p:nvSpPr>
                        <p:cNvPr id="884915" name="Line 17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2939" y="1890"/>
                          <a:ext cx="61" cy="48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</p:grpSp>
              </p:grpSp>
              <p:grpSp>
                <p:nvGrpSpPr>
                  <p:cNvPr id="884862" name="Group 180"/>
                  <p:cNvGrpSpPr>
                    <a:grpSpLocks/>
                  </p:cNvGrpSpPr>
                  <p:nvPr/>
                </p:nvGrpSpPr>
                <p:grpSpPr bwMode="auto">
                  <a:xfrm>
                    <a:off x="2394" y="1867"/>
                    <a:ext cx="140" cy="91"/>
                    <a:chOff x="2394" y="1867"/>
                    <a:chExt cx="140" cy="91"/>
                  </a:xfrm>
                </p:grpSpPr>
                <p:sp>
                  <p:nvSpPr>
                    <p:cNvPr id="884917" name="Freeform 181"/>
                    <p:cNvSpPr>
                      <a:spLocks/>
                    </p:cNvSpPr>
                    <p:nvPr/>
                  </p:nvSpPr>
                  <p:spPr bwMode="auto">
                    <a:xfrm>
                      <a:off x="2416" y="1884"/>
                      <a:ext cx="91" cy="30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90"/>
                        </a:cxn>
                        <a:cxn ang="0">
                          <a:pos x="275" y="19"/>
                        </a:cxn>
                        <a:cxn ang="0">
                          <a:pos x="253" y="0"/>
                        </a:cxn>
                        <a:cxn ang="0">
                          <a:pos x="0" y="72"/>
                        </a:cxn>
                        <a:cxn ang="0">
                          <a:pos x="22" y="90"/>
                        </a:cxn>
                      </a:cxnLst>
                      <a:rect l="0" t="0" r="r" b="b"/>
                      <a:pathLst>
                        <a:path w="275" h="90">
                          <a:moveTo>
                            <a:pt x="22" y="90"/>
                          </a:moveTo>
                          <a:lnTo>
                            <a:pt x="275" y="19"/>
                          </a:lnTo>
                          <a:lnTo>
                            <a:pt x="253" y="0"/>
                          </a:lnTo>
                          <a:lnTo>
                            <a:pt x="0" y="72"/>
                          </a:lnTo>
                          <a:lnTo>
                            <a:pt x="22" y="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nb-NO"/>
                    </a:p>
                  </p:txBody>
                </p:sp>
                <p:grpSp>
                  <p:nvGrpSpPr>
                    <p:cNvPr id="884864" name="Group 18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4" y="1867"/>
                      <a:ext cx="140" cy="91"/>
                      <a:chOff x="2394" y="1867"/>
                      <a:chExt cx="140" cy="91"/>
                    </a:xfrm>
                  </p:grpSpPr>
                  <p:grpSp>
                    <p:nvGrpSpPr>
                      <p:cNvPr id="884871" name="Group 18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00" y="1872"/>
                        <a:ext cx="122" cy="54"/>
                        <a:chOff x="2400" y="1872"/>
                        <a:chExt cx="122" cy="54"/>
                      </a:xfrm>
                    </p:grpSpPr>
                    <p:sp>
                      <p:nvSpPr>
                        <p:cNvPr id="884920" name="Freeform 18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00" y="1872"/>
                          <a:ext cx="94" cy="3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3" y="92"/>
                            </a:cxn>
                            <a:cxn ang="0">
                              <a:pos x="282" y="19"/>
                            </a:cxn>
                            <a:cxn ang="0">
                              <a:pos x="259" y="0"/>
                            </a:cxn>
                            <a:cxn ang="0">
                              <a:pos x="0" y="72"/>
                            </a:cxn>
                            <a:cxn ang="0">
                              <a:pos x="23" y="92"/>
                            </a:cxn>
                          </a:cxnLst>
                          <a:rect l="0" t="0" r="r" b="b"/>
                          <a:pathLst>
                            <a:path w="282" h="92">
                              <a:moveTo>
                                <a:pt x="23" y="92"/>
                              </a:moveTo>
                              <a:lnTo>
                                <a:pt x="282" y="19"/>
                              </a:lnTo>
                              <a:lnTo>
                                <a:pt x="259" y="0"/>
                              </a:lnTo>
                              <a:lnTo>
                                <a:pt x="0" y="72"/>
                              </a:lnTo>
                              <a:lnTo>
                                <a:pt x="23" y="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  <p:sp>
                      <p:nvSpPr>
                        <p:cNvPr id="884921" name="Freeform 18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28" y="1895"/>
                          <a:ext cx="94" cy="3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4" y="93"/>
                            </a:cxn>
                            <a:cxn ang="0">
                              <a:pos x="284" y="19"/>
                            </a:cxn>
                            <a:cxn ang="0">
                              <a:pos x="260" y="0"/>
                            </a:cxn>
                            <a:cxn ang="0">
                              <a:pos x="0" y="74"/>
                            </a:cxn>
                            <a:cxn ang="0">
                              <a:pos x="24" y="93"/>
                            </a:cxn>
                          </a:cxnLst>
                          <a:rect l="0" t="0" r="r" b="b"/>
                          <a:pathLst>
                            <a:path w="284" h="93">
                              <a:moveTo>
                                <a:pt x="24" y="93"/>
                              </a:moveTo>
                              <a:lnTo>
                                <a:pt x="284" y="19"/>
                              </a:lnTo>
                              <a:lnTo>
                                <a:pt x="260" y="0"/>
                              </a:lnTo>
                              <a:lnTo>
                                <a:pt x="0" y="74"/>
                              </a:lnTo>
                              <a:lnTo>
                                <a:pt x="24" y="9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  <p:sp>
                    <p:nvSpPr>
                      <p:cNvPr id="884922" name="Line 186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2481" y="1867"/>
                        <a:ext cx="53" cy="44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sp>
                    <p:nvSpPr>
                      <p:cNvPr id="884923" name="Line 187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2394" y="1892"/>
                        <a:ext cx="53" cy="43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  <p:grpSp>
                    <p:nvGrpSpPr>
                      <p:cNvPr id="884879" name="Group 18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43" y="1903"/>
                        <a:ext cx="87" cy="52"/>
                        <a:chOff x="2443" y="1903"/>
                        <a:chExt cx="87" cy="52"/>
                      </a:xfrm>
                    </p:grpSpPr>
                    <p:sp>
                      <p:nvSpPr>
                        <p:cNvPr id="884925" name="Freeform 18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65" y="1903"/>
                          <a:ext cx="65" cy="5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42"/>
                            </a:cxn>
                            <a:cxn ang="0">
                              <a:pos x="175" y="0"/>
                            </a:cxn>
                            <a:cxn ang="0">
                              <a:pos x="193" y="17"/>
                            </a:cxn>
                            <a:cxn ang="0">
                              <a:pos x="19" y="158"/>
                            </a:cxn>
                            <a:cxn ang="0">
                              <a:pos x="0" y="142"/>
                            </a:cxn>
                          </a:cxnLst>
                          <a:rect l="0" t="0" r="r" b="b"/>
                          <a:pathLst>
                            <a:path w="193" h="158">
                              <a:moveTo>
                                <a:pt x="0" y="142"/>
                              </a:moveTo>
                              <a:lnTo>
                                <a:pt x="175" y="0"/>
                              </a:lnTo>
                              <a:lnTo>
                                <a:pt x="193" y="17"/>
                              </a:lnTo>
                              <a:lnTo>
                                <a:pt x="19" y="158"/>
                              </a:lnTo>
                              <a:lnTo>
                                <a:pt x="0" y="14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  <p:sp>
                      <p:nvSpPr>
                        <p:cNvPr id="884926" name="Line 19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2443" y="1904"/>
                          <a:ext cx="81" cy="27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nb-NO"/>
                        </a:p>
                      </p:txBody>
                    </p:sp>
                  </p:grpSp>
                  <p:sp>
                    <p:nvSpPr>
                      <p:cNvPr id="884927" name="Line 19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59" y="1946"/>
                        <a:ext cx="17" cy="12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nb-NO"/>
                      </a:p>
                    </p:txBody>
                  </p:sp>
                </p:grpSp>
              </p:grpSp>
            </p:grpSp>
          </p:grpSp>
        </p:grpSp>
      </p:grpSp>
      <p:sp>
        <p:nvSpPr>
          <p:cNvPr id="884928" name="Rectangle 192"/>
          <p:cNvSpPr>
            <a:spLocks noGrp="1" noChangeArrowheads="1"/>
          </p:cNvSpPr>
          <p:nvPr>
            <p:ph type="title"/>
            <p:custDataLst>
              <p:tags r:id="rId2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Disk Access Time</a:t>
            </a:r>
          </a:p>
        </p:txBody>
      </p:sp>
      <p:sp>
        <p:nvSpPr>
          <p:cNvPr id="193" name="Date Placeholder 192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26.09.2013</a:t>
            </a:r>
          </a:p>
        </p:txBody>
      </p:sp>
      <p:sp>
        <p:nvSpPr>
          <p:cNvPr id="194" name="Slide Number Placeholder 193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pPr>
              <a:defRPr/>
            </a:pPr>
            <a:fld id="{9E23AC7A-0666-419E-9230-A2C61C0BADF6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95" name="Footer Placeholder 19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Bjørn O. Listog -- blistog@nith.no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808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88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88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88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000"/>
                                        <p:tgtEl>
                                          <p:spTgt spid="88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000"/>
                                        <p:tgtEl>
                                          <p:spTgt spid="88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2000"/>
                                        <p:tgtEl>
                                          <p:spTgt spid="884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000"/>
                                        <p:tgtEl>
                                          <p:spTgt spid="88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4738" grpId="0" animBg="1"/>
      <p:bldP spid="884738" grpId="1" animBg="1"/>
      <p:bldP spid="884747" grpId="0" animBg="1"/>
      <p:bldP spid="884747" grpId="1" animBg="1"/>
      <p:bldP spid="884748" grpId="0" animBg="1"/>
      <p:bldP spid="884748" grpId="1" animBg="1"/>
      <p:bldP spid="884749" grpId="0" animBg="1"/>
      <p:bldP spid="884750" grpId="0"/>
      <p:bldP spid="884751" grpId="0" animBg="1"/>
      <p:bldP spid="884752" grpId="0"/>
      <p:bldP spid="884753" grpId="0" animBg="1"/>
      <p:bldP spid="884754" grpId="0"/>
      <p:bldP spid="884763" grpId="0"/>
      <p:bldP spid="884764" grpId="0" animBg="1"/>
      <p:bldP spid="884765" grpId="0"/>
      <p:bldP spid="884766" grpId="0"/>
      <p:bldP spid="884766" grpId="1"/>
      <p:bldP spid="884767" grpId="0"/>
      <p:bldP spid="884767" grpId="1"/>
      <p:bldP spid="884768" grpId="0"/>
      <p:bldP spid="884768" grpId="1"/>
      <p:bldP spid="884769" grpId="0" animBg="1"/>
      <p:bldP spid="884769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H-Disk</a:t>
            </a:r>
            <a:r>
              <a:rPr lang="nb-NO" dirty="0"/>
              <a:t> adressering av sektorer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dirty="0"/>
              <a:t>Tidligere (og pga </a:t>
            </a:r>
            <a:r>
              <a:rPr lang="nb-NO" dirty="0" err="1"/>
              <a:t>tilbakekompabilitet</a:t>
            </a:r>
            <a:r>
              <a:rPr lang="nb-NO" dirty="0"/>
              <a:t>) bruktes </a:t>
            </a:r>
            <a:r>
              <a:rPr lang="en-US" dirty="0">
                <a:solidFill>
                  <a:srgbClr val="FF0000"/>
                </a:solidFill>
              </a:rPr>
              <a:t>CHS</a:t>
            </a:r>
            <a:r>
              <a:rPr lang="en-US" dirty="0"/>
              <a:t> (Cylinder, Head, Sector) </a:t>
            </a:r>
            <a:r>
              <a:rPr lang="en-US" dirty="0" err="1"/>
              <a:t>eller</a:t>
            </a:r>
            <a:r>
              <a:rPr lang="en-US" dirty="0"/>
              <a:t> Extended CHS</a:t>
            </a:r>
          </a:p>
          <a:p>
            <a:pPr lvl="1"/>
            <a:r>
              <a:rPr lang="en-US" dirty="0" err="1"/>
              <a:t>Opprinnelig</a:t>
            </a:r>
            <a:r>
              <a:rPr lang="en-US" dirty="0"/>
              <a:t> </a:t>
            </a:r>
            <a:r>
              <a:rPr lang="en-US" dirty="0" err="1"/>
              <a:t>begrenset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1024 C, 16 H, 63 S = 528 MB</a:t>
            </a:r>
          </a:p>
          <a:p>
            <a:pPr lvl="1"/>
            <a:r>
              <a:rPr lang="en-US" dirty="0"/>
              <a:t>BIOS Interrupt 0x13 </a:t>
            </a:r>
            <a:r>
              <a:rPr lang="en-US" dirty="0" err="1"/>
              <a:t>utvidet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8G </a:t>
            </a:r>
            <a:r>
              <a:rPr lang="en-US" dirty="0" err="1"/>
              <a:t>ved</a:t>
            </a:r>
            <a:r>
              <a:rPr lang="en-US" dirty="0"/>
              <a:t> 0-254 Head </a:t>
            </a:r>
          </a:p>
          <a:p>
            <a:pPr lvl="1"/>
            <a:r>
              <a:rPr lang="en-US" dirty="0"/>
              <a:t>24 bit </a:t>
            </a:r>
            <a:r>
              <a:rPr lang="en-US" dirty="0" err="1"/>
              <a:t>adresse</a:t>
            </a:r>
            <a:r>
              <a:rPr lang="en-US" dirty="0"/>
              <a:t>, 512 B </a:t>
            </a:r>
            <a:r>
              <a:rPr lang="en-US" dirty="0" err="1"/>
              <a:t>sektor</a:t>
            </a:r>
            <a:r>
              <a:rPr lang="en-US" dirty="0"/>
              <a:t> = 8G </a:t>
            </a:r>
            <a:r>
              <a:rPr lang="en-US" dirty="0" err="1"/>
              <a:t>harddisk</a:t>
            </a:r>
            <a:endParaRPr lang="en-US" dirty="0"/>
          </a:p>
          <a:p>
            <a:r>
              <a:rPr lang="en-US" dirty="0" err="1"/>
              <a:t>Nå</a:t>
            </a:r>
            <a:r>
              <a:rPr lang="en-US" dirty="0"/>
              <a:t> </a:t>
            </a:r>
            <a:r>
              <a:rPr lang="en-US" dirty="0" err="1"/>
              <a:t>brukes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LBA</a:t>
            </a:r>
            <a:r>
              <a:rPr lang="en-US" dirty="0"/>
              <a:t> (Logical Block </a:t>
            </a:r>
            <a:r>
              <a:rPr lang="en-US" dirty="0" err="1"/>
              <a:t>Adressing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Opprinnelig</a:t>
            </a:r>
            <a:r>
              <a:rPr lang="en-US" dirty="0"/>
              <a:t> for SCSI, </a:t>
            </a:r>
            <a:r>
              <a:rPr lang="en-US" dirty="0" err="1"/>
              <a:t>så</a:t>
            </a:r>
            <a:r>
              <a:rPr lang="en-US" dirty="0"/>
              <a:t> for ATA/SATA</a:t>
            </a:r>
          </a:p>
          <a:p>
            <a:pPr lvl="1"/>
            <a:r>
              <a:rPr lang="en-US" dirty="0" err="1"/>
              <a:t>Sektorene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logiske</a:t>
            </a:r>
            <a:r>
              <a:rPr lang="en-US" dirty="0"/>
              <a:t> </a:t>
            </a:r>
            <a:r>
              <a:rPr lang="en-US" dirty="0" err="1"/>
              <a:t>lineære</a:t>
            </a:r>
            <a:r>
              <a:rPr lang="en-US" dirty="0"/>
              <a:t> LBA-</a:t>
            </a:r>
            <a:r>
              <a:rPr lang="en-US" dirty="0" err="1"/>
              <a:t>adresser</a:t>
            </a:r>
            <a:r>
              <a:rPr lang="en-US" dirty="0"/>
              <a:t> 0,1,2,3…</a:t>
            </a:r>
          </a:p>
          <a:p>
            <a:pPr lvl="1"/>
            <a:r>
              <a:rPr lang="en-US" dirty="0"/>
              <a:t>C 0, H 0, S1 = LBA 0, …</a:t>
            </a:r>
          </a:p>
          <a:p>
            <a:pPr lvl="1"/>
            <a:r>
              <a:rPr lang="en-US" dirty="0"/>
              <a:t>32 bit </a:t>
            </a:r>
            <a:r>
              <a:rPr lang="en-US" dirty="0" err="1"/>
              <a:t>adresser</a:t>
            </a:r>
            <a:r>
              <a:rPr lang="en-US" dirty="0"/>
              <a:t> </a:t>
            </a:r>
            <a:r>
              <a:rPr lang="en-US" dirty="0" err="1"/>
              <a:t>gir</a:t>
            </a:r>
            <a:r>
              <a:rPr lang="en-US" dirty="0"/>
              <a:t> max </a:t>
            </a:r>
            <a:r>
              <a:rPr lang="en-US" dirty="0" err="1"/>
              <a:t>størrelse</a:t>
            </a:r>
            <a:r>
              <a:rPr lang="en-US" dirty="0"/>
              <a:t> 2TB</a:t>
            </a:r>
          </a:p>
          <a:p>
            <a:pPr lvl="1"/>
            <a:r>
              <a:rPr lang="en-US" dirty="0"/>
              <a:t>LBA </a:t>
            </a:r>
            <a:r>
              <a:rPr lang="en-US" dirty="0" err="1"/>
              <a:t>støttes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OS </a:t>
            </a:r>
            <a:r>
              <a:rPr lang="en-US" dirty="0" err="1"/>
              <a:t>og</a:t>
            </a:r>
            <a:r>
              <a:rPr lang="en-US" dirty="0"/>
              <a:t> BIOS</a:t>
            </a:r>
          </a:p>
          <a:p>
            <a:r>
              <a:rPr lang="en-US" dirty="0"/>
              <a:t>I </a:t>
            </a:r>
            <a:r>
              <a:rPr lang="en-US" dirty="0" err="1"/>
              <a:t>fremtiden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GUID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overta</a:t>
            </a:r>
            <a:endParaRPr lang="en-US" dirty="0"/>
          </a:p>
          <a:p>
            <a:pPr lvl="1"/>
            <a:r>
              <a:rPr lang="en-US" dirty="0" err="1"/>
              <a:t>Støttes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UEFI</a:t>
            </a:r>
          </a:p>
          <a:p>
            <a:pPr lvl="1"/>
            <a:r>
              <a:rPr lang="en-US" dirty="0"/>
              <a:t>64 bits </a:t>
            </a:r>
            <a:r>
              <a:rPr lang="en-US" dirty="0" err="1"/>
              <a:t>adresser</a:t>
            </a:r>
            <a:endParaRPr lang="nb-NO" dirty="0"/>
          </a:p>
          <a:p>
            <a:pPr lvl="1"/>
            <a:r>
              <a:rPr lang="en-US" dirty="0" err="1"/>
              <a:t>tillater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prinsippet</a:t>
            </a:r>
            <a:r>
              <a:rPr lang="en-US" dirty="0"/>
              <a:t> </a:t>
            </a:r>
            <a:r>
              <a:rPr lang="en-US" dirty="0" err="1"/>
              <a:t>disker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8 </a:t>
            </a:r>
            <a:r>
              <a:rPr lang="en-US" dirty="0" err="1"/>
              <a:t>ZiB</a:t>
            </a:r>
            <a:r>
              <a:rPr lang="en-US" dirty="0"/>
              <a:t> (</a:t>
            </a:r>
            <a:r>
              <a:rPr lang="en-US" dirty="0" err="1"/>
              <a:t>forutsatt</a:t>
            </a:r>
            <a:r>
              <a:rPr lang="en-US" dirty="0"/>
              <a:t> 512 Byte </a:t>
            </a:r>
            <a:r>
              <a:rPr lang="en-US" dirty="0" err="1"/>
              <a:t>blokker</a:t>
            </a:r>
            <a:r>
              <a:rPr lang="en-US" dirty="0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79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73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Integrert og Ikke-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Mange hovedkort er </a:t>
            </a:r>
            <a:r>
              <a:rPr lang="nb-NO" dirty="0">
                <a:solidFill>
                  <a:srgbClr val="FF0000"/>
                </a:solidFill>
              </a:rPr>
              <a:t>integrerte</a:t>
            </a:r>
            <a:r>
              <a:rPr lang="nb-NO" dirty="0"/>
              <a:t> og kommer med CPU, skjermkort </a:t>
            </a:r>
            <a:r>
              <a:rPr lang="nb-NO" dirty="0" err="1"/>
              <a:t>inkl</a:t>
            </a:r>
            <a:r>
              <a:rPr lang="nb-NO" dirty="0"/>
              <a:t> GPU, nettverkskort, busskontrollere og alt ferdig innebygd i selve kortet</a:t>
            </a:r>
          </a:p>
          <a:p>
            <a:pPr lvl="1"/>
            <a:r>
              <a:rPr lang="nb-NO" dirty="0"/>
              <a:t>Typisk for f.eks. billige </a:t>
            </a:r>
            <a:r>
              <a:rPr lang="nb-NO" dirty="0" err="1"/>
              <a:t>laptop’er</a:t>
            </a:r>
            <a:r>
              <a:rPr lang="nb-NO" dirty="0"/>
              <a:t> m.fl.</a:t>
            </a:r>
          </a:p>
          <a:p>
            <a:r>
              <a:rPr lang="nb-NO" dirty="0"/>
              <a:t>Ikke-integrerte hovedkort</a:t>
            </a:r>
          </a:p>
          <a:p>
            <a:pPr lvl="1"/>
            <a:r>
              <a:rPr lang="nb-NO" dirty="0"/>
              <a:t>Monterer tillegg som ekspansjonskort</a:t>
            </a:r>
          </a:p>
          <a:p>
            <a:pPr lvl="1"/>
            <a:r>
              <a:rPr lang="nb-NO" dirty="0"/>
              <a:t>Disk-kontroller, skjermkort,  nettverkskort,…</a:t>
            </a:r>
          </a:p>
          <a:p>
            <a:r>
              <a:rPr lang="nb-NO" dirty="0"/>
              <a:t>Stadig mer uklar distinksjon i våre dager…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94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188640"/>
            <a:ext cx="8458200" cy="634082"/>
          </a:xfrm>
        </p:spPr>
        <p:txBody>
          <a:bodyPr>
            <a:noAutofit/>
          </a:bodyPr>
          <a:lstStyle/>
          <a:p>
            <a:r>
              <a:rPr lang="nb-NO" sz="3600" dirty="0"/>
              <a:t>Diskens </a:t>
            </a:r>
            <a:r>
              <a:rPr lang="nb-NO" sz="3600" dirty="0">
                <a:solidFill>
                  <a:schemeClr val="accent2"/>
                </a:solidFill>
              </a:rPr>
              <a:t>logiske</a:t>
            </a:r>
            <a:r>
              <a:rPr lang="nb-NO" sz="3600" dirty="0"/>
              <a:t> organisering (hierarki)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5" y="1447800"/>
            <a:ext cx="5748704" cy="4343400"/>
          </a:xfrm>
        </p:spPr>
        <p:txBody>
          <a:bodyPr>
            <a:normAutofit fontScale="77500" lnSpcReduction="2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Cluster</a:t>
            </a:r>
          </a:p>
          <a:p>
            <a:pPr lvl="1"/>
            <a:r>
              <a:rPr lang="nb-NO" dirty="0"/>
              <a:t>Minste enhet som leses av operativsystemet, minimum 1 sektor</a:t>
            </a:r>
          </a:p>
          <a:p>
            <a:r>
              <a:rPr lang="nb-NO" dirty="0"/>
              <a:t>Fil</a:t>
            </a:r>
          </a:p>
          <a:p>
            <a:pPr lvl="1"/>
            <a:r>
              <a:rPr lang="nb-NO" dirty="0"/>
              <a:t>Minste enhet som refereres av operativsystemet, minimum 1 </a:t>
            </a:r>
            <a:r>
              <a:rPr lang="nb-NO" dirty="0" err="1"/>
              <a:t>cluster</a:t>
            </a:r>
            <a:endParaRPr lang="nb-NO" dirty="0"/>
          </a:p>
          <a:p>
            <a:r>
              <a:rPr lang="nb-NO" dirty="0"/>
              <a:t>Katalog</a:t>
            </a:r>
          </a:p>
          <a:p>
            <a:pPr lvl="1"/>
            <a:r>
              <a:rPr lang="nb-NO" dirty="0"/>
              <a:t>Fil for organisering av filer</a:t>
            </a:r>
          </a:p>
          <a:p>
            <a:r>
              <a:rPr lang="nb-NO" dirty="0"/>
              <a:t>Partisjon</a:t>
            </a:r>
          </a:p>
          <a:p>
            <a:pPr lvl="1"/>
            <a:r>
              <a:rPr lang="nb-NO" dirty="0"/>
              <a:t>Organisering av kataloger; f. eks. C: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40315" y="2438400"/>
            <a:ext cx="291904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80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78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88640"/>
            <a:ext cx="801357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Lavnivå-formatering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2" y="1600200"/>
            <a:ext cx="5767754" cy="4343400"/>
          </a:xfrm>
        </p:spPr>
        <p:txBody>
          <a:bodyPr>
            <a:normAutofit fontScale="92500" lnSpcReduction="10000"/>
          </a:bodyPr>
          <a:lstStyle/>
          <a:p>
            <a:r>
              <a:rPr lang="nb-NO"/>
              <a:t>Lavnivåformatering gjøres av produsent</a:t>
            </a:r>
          </a:p>
          <a:p>
            <a:r>
              <a:rPr lang="nb-NO"/>
              <a:t>Adresser skrives på hver sektor</a:t>
            </a:r>
          </a:p>
          <a:p>
            <a:r>
              <a:rPr lang="nb-NO"/>
              <a:t>Disken initialiseres med nullverdier</a:t>
            </a:r>
          </a:p>
          <a:p>
            <a:r>
              <a:rPr lang="nb-NO"/>
              <a:t>Defekte områder merkes</a:t>
            </a:r>
          </a:p>
          <a:p>
            <a:r>
              <a:rPr lang="nb-NO"/>
              <a:t>Interleave-mønsteret settes</a:t>
            </a:r>
          </a:p>
          <a:p>
            <a:pPr lvl="1"/>
            <a:r>
              <a:rPr lang="nb-NO"/>
              <a:t>Eksempelet viser 3:1 interleave</a:t>
            </a:r>
          </a:p>
        </p:txBody>
      </p:sp>
      <p:pic>
        <p:nvPicPr>
          <p:cNvPr id="225284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68462" y="2133600"/>
            <a:ext cx="3575538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5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99592" y="188640"/>
            <a:ext cx="7725544" cy="634082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Partisjonering</a:t>
            </a:r>
            <a:endParaRPr lang="nb-NO" dirty="0"/>
          </a:p>
        </p:txBody>
      </p:sp>
      <p:sp>
        <p:nvSpPr>
          <p:cNvPr id="22630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nb-NO" dirty="0" err="1"/>
              <a:t>Partisjonering</a:t>
            </a:r>
            <a:r>
              <a:rPr lang="nb-NO" dirty="0"/>
              <a:t> gjøres av leverandør (eller bruker)</a:t>
            </a:r>
          </a:p>
          <a:p>
            <a:r>
              <a:rPr lang="nb-NO" dirty="0"/>
              <a:t>Gjøres fra «DOS» med programmet FDISK</a:t>
            </a:r>
          </a:p>
          <a:p>
            <a:r>
              <a:rPr lang="nb-NO" dirty="0"/>
              <a:t>Lager </a:t>
            </a:r>
            <a:r>
              <a:rPr lang="nb-NO" dirty="0">
                <a:solidFill>
                  <a:srgbClr val="FF0000"/>
                </a:solidFill>
              </a:rPr>
              <a:t>MBR</a:t>
            </a:r>
            <a:r>
              <a:rPr lang="nb-NO" dirty="0"/>
              <a:t> (Master </a:t>
            </a:r>
            <a:r>
              <a:rPr lang="nb-NO" dirty="0" err="1"/>
              <a:t>Boot</a:t>
            </a:r>
            <a:r>
              <a:rPr lang="nb-NO" dirty="0"/>
              <a:t> </a:t>
            </a:r>
            <a:r>
              <a:rPr lang="nb-NO" dirty="0" err="1"/>
              <a:t>Record</a:t>
            </a:r>
            <a:r>
              <a:rPr lang="nb-NO" dirty="0"/>
              <a:t>) på starten av disken</a:t>
            </a:r>
          </a:p>
          <a:p>
            <a:pPr lvl="1"/>
            <a:r>
              <a:rPr lang="nb-NO" dirty="0"/>
              <a:t>Brukes av BIOS for å starte operativsystemet</a:t>
            </a:r>
          </a:p>
          <a:p>
            <a:r>
              <a:rPr lang="nb-NO" dirty="0"/>
              <a:t>Minimum 1 partisjon (</a:t>
            </a:r>
            <a:r>
              <a:rPr lang="nb-NO" dirty="0" err="1"/>
              <a:t>primary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Kan legge til </a:t>
            </a:r>
            <a:r>
              <a:rPr lang="nb-NO" dirty="0" err="1"/>
              <a:t>secondary</a:t>
            </a:r>
            <a:r>
              <a:rPr lang="nb-NO" dirty="0"/>
              <a:t> (</a:t>
            </a:r>
            <a:r>
              <a:rPr lang="nb-NO" dirty="0" err="1"/>
              <a:t>extended</a:t>
            </a:r>
            <a:r>
              <a:rPr lang="nb-NO" dirty="0"/>
              <a:t>) partisjoner</a:t>
            </a:r>
          </a:p>
          <a:p>
            <a:r>
              <a:rPr lang="nb-NO" dirty="0"/>
              <a:t>Kan ikke ha to operativsystemer i </a:t>
            </a:r>
            <a:r>
              <a:rPr lang="nb-NO" i="1" dirty="0"/>
              <a:t>samme</a:t>
            </a:r>
            <a:r>
              <a:rPr lang="nb-NO" dirty="0"/>
              <a:t> partisjon (annet enn som Virtuell Maskin)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1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188640"/>
            <a:ext cx="793933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Høynivå-formatering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51695" y="1268760"/>
            <a:ext cx="8673612" cy="4896544"/>
          </a:xfrm>
        </p:spPr>
        <p:txBody>
          <a:bodyPr>
            <a:normAutofit fontScale="85000" lnSpcReduction="10000"/>
          </a:bodyPr>
          <a:lstStyle/>
          <a:p>
            <a:r>
              <a:rPr lang="nb-NO" dirty="0"/>
              <a:t>Høynivå-formatering gjøres av leverandør (eller bruker)</a:t>
            </a:r>
          </a:p>
          <a:p>
            <a:r>
              <a:rPr lang="nb-NO" dirty="0"/>
              <a:t>Kan gjøres fra DOS med programmet FORMAT</a:t>
            </a:r>
          </a:p>
          <a:p>
            <a:pPr lvl="1"/>
            <a:r>
              <a:rPr lang="nb-NO" dirty="0"/>
              <a:t>Får advarsel fra operativsystemet hvis det er </a:t>
            </a:r>
            <a:r>
              <a:rPr lang="nb-NO" dirty="0" err="1"/>
              <a:t>primary</a:t>
            </a:r>
            <a:r>
              <a:rPr lang="nb-NO" dirty="0"/>
              <a:t> partisjon</a:t>
            </a:r>
          </a:p>
          <a:p>
            <a:r>
              <a:rPr lang="nb-NO" dirty="0"/>
              <a:t>Legger innhold fra MBR inn i </a:t>
            </a:r>
            <a:r>
              <a:rPr lang="nb-NO" dirty="0" err="1"/>
              <a:t>oppstartsektor</a:t>
            </a:r>
            <a:endParaRPr lang="nb-NO" dirty="0"/>
          </a:p>
          <a:p>
            <a:pPr lvl="1"/>
            <a:r>
              <a:rPr lang="nb-NO" dirty="0"/>
              <a:t>Ikke alle disker (disketter) kan </a:t>
            </a:r>
            <a:r>
              <a:rPr lang="nb-NO" dirty="0" err="1"/>
              <a:t>bootes</a:t>
            </a:r>
            <a:endParaRPr lang="nb-NO" dirty="0"/>
          </a:p>
          <a:p>
            <a:r>
              <a:rPr lang="nb-NO" dirty="0"/>
              <a:t>Lager rot-katalog</a:t>
            </a:r>
          </a:p>
          <a:p>
            <a:r>
              <a:rPr lang="nb-NO" dirty="0"/>
              <a:t>Definerer hvor mange sektorer det er i en </a:t>
            </a:r>
            <a:r>
              <a:rPr lang="nb-NO" dirty="0" err="1"/>
              <a:t>cluster</a:t>
            </a:r>
            <a:endParaRPr lang="nb-NO" dirty="0"/>
          </a:p>
          <a:p>
            <a:r>
              <a:rPr lang="nb-NO" dirty="0"/>
              <a:t>Bygger </a:t>
            </a:r>
            <a:r>
              <a:rPr lang="nb-NO" dirty="0" err="1"/>
              <a:t>filallokeringstabeller</a:t>
            </a:r>
            <a:r>
              <a:rPr lang="nb-NO" dirty="0"/>
              <a:t> (FAT)</a:t>
            </a:r>
          </a:p>
          <a:p>
            <a:pPr lvl="1"/>
            <a:r>
              <a:rPr lang="nb-NO" dirty="0"/>
              <a:t>FAT12, FAT16, FAT32, (NTFS, Ext3)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5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188640"/>
            <a:ext cx="793933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Fragmentering</a:t>
            </a:r>
          </a:p>
        </p:txBody>
      </p:sp>
      <p:grpSp>
        <p:nvGrpSpPr>
          <p:cNvPr id="228356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92369" y="1905000"/>
            <a:ext cx="7174523" cy="457200"/>
            <a:chOff x="624" y="1200"/>
            <a:chExt cx="4896" cy="288"/>
          </a:xfrm>
        </p:grpSpPr>
        <p:sp>
          <p:nvSpPr>
            <p:cNvPr id="228357" name="Rectangle 5"/>
            <p:cNvSpPr>
              <a:spLocks noChangeArrowheads="1"/>
            </p:cNvSpPr>
            <p:nvPr/>
          </p:nvSpPr>
          <p:spPr bwMode="auto">
            <a:xfrm>
              <a:off x="624" y="1200"/>
              <a:ext cx="18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8358" name="Rectangle 6"/>
            <p:cNvSpPr>
              <a:spLocks noChangeArrowheads="1"/>
            </p:cNvSpPr>
            <p:nvPr/>
          </p:nvSpPr>
          <p:spPr bwMode="auto">
            <a:xfrm>
              <a:off x="2448" y="1200"/>
              <a:ext cx="1632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8359" name="Rectangle 7"/>
            <p:cNvSpPr>
              <a:spLocks noChangeArrowheads="1"/>
            </p:cNvSpPr>
            <p:nvPr/>
          </p:nvSpPr>
          <p:spPr bwMode="auto">
            <a:xfrm>
              <a:off x="4080" y="1200"/>
              <a:ext cx="1440" cy="2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8360" name="Text Box 8"/>
            <p:cNvSpPr txBox="1">
              <a:spLocks noChangeArrowheads="1"/>
            </p:cNvSpPr>
            <p:nvPr/>
          </p:nvSpPr>
          <p:spPr bwMode="auto">
            <a:xfrm>
              <a:off x="1008" y="1248"/>
              <a:ext cx="91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00"/>
                <a:t>Fil#1</a:t>
              </a:r>
              <a:endParaRPr lang="nb-NO" sz="2400"/>
            </a:p>
          </p:txBody>
        </p:sp>
        <p:sp>
          <p:nvSpPr>
            <p:cNvPr id="228361" name="Text Box 9"/>
            <p:cNvSpPr txBox="1">
              <a:spLocks noChangeArrowheads="1"/>
            </p:cNvSpPr>
            <p:nvPr/>
          </p:nvSpPr>
          <p:spPr bwMode="auto">
            <a:xfrm>
              <a:off x="2688" y="1248"/>
              <a:ext cx="86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00"/>
                <a:t>Fil#2</a:t>
              </a:r>
            </a:p>
          </p:txBody>
        </p:sp>
        <p:sp>
          <p:nvSpPr>
            <p:cNvPr id="228362" name="Text Box 10"/>
            <p:cNvSpPr txBox="1">
              <a:spLocks noChangeArrowheads="1"/>
            </p:cNvSpPr>
            <p:nvPr/>
          </p:nvSpPr>
          <p:spPr bwMode="auto">
            <a:xfrm>
              <a:off x="4272" y="1248"/>
              <a:ext cx="100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00"/>
                <a:t>Fil#3</a:t>
              </a:r>
            </a:p>
          </p:txBody>
        </p:sp>
      </p:grpSp>
      <p:sp>
        <p:nvSpPr>
          <p:cNvPr id="228363" name="Text Box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79632" y="1524004"/>
            <a:ext cx="161778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nb-NO" sz="2000"/>
              <a:t>Start</a:t>
            </a:r>
            <a:endParaRPr lang="nb-NO" sz="2400"/>
          </a:p>
        </p:txBody>
      </p:sp>
      <p:grpSp>
        <p:nvGrpSpPr>
          <p:cNvPr id="228364" name="Group 12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1899139" y="1905005"/>
            <a:ext cx="6752492" cy="1158875"/>
            <a:chOff x="1296" y="1200"/>
            <a:chExt cx="4608" cy="730"/>
          </a:xfrm>
        </p:grpSpPr>
        <p:grpSp>
          <p:nvGrpSpPr>
            <p:cNvPr id="228365" name="Group 13"/>
            <p:cNvGrpSpPr>
              <a:grpSpLocks/>
            </p:cNvGrpSpPr>
            <p:nvPr/>
          </p:nvGrpSpPr>
          <p:grpSpPr bwMode="auto">
            <a:xfrm>
              <a:off x="1296" y="1200"/>
              <a:ext cx="4608" cy="432"/>
              <a:chOff x="1296" y="1200"/>
              <a:chExt cx="4608" cy="432"/>
            </a:xfrm>
          </p:grpSpPr>
          <p:grpSp>
            <p:nvGrpSpPr>
              <p:cNvPr id="228366" name="Group 14"/>
              <p:cNvGrpSpPr>
                <a:grpSpLocks/>
              </p:cNvGrpSpPr>
              <p:nvPr/>
            </p:nvGrpSpPr>
            <p:grpSpPr bwMode="auto">
              <a:xfrm>
                <a:off x="5232" y="1200"/>
                <a:ext cx="672" cy="288"/>
                <a:chOff x="5232" y="1872"/>
                <a:chExt cx="672" cy="288"/>
              </a:xfrm>
            </p:grpSpPr>
            <p:sp>
              <p:nvSpPr>
                <p:cNvPr id="228367" name="Rectangle 15"/>
                <p:cNvSpPr>
                  <a:spLocks noChangeArrowheads="1"/>
                </p:cNvSpPr>
                <p:nvPr/>
              </p:nvSpPr>
              <p:spPr bwMode="auto">
                <a:xfrm>
                  <a:off x="5232" y="1872"/>
                  <a:ext cx="67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2836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328" y="1920"/>
                  <a:ext cx="52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lang="nb-NO" sz="1600"/>
                    <a:t>Fil#1</a:t>
                  </a:r>
                </a:p>
              </p:txBody>
            </p:sp>
          </p:grpSp>
          <p:sp>
            <p:nvSpPr>
              <p:cNvPr id="228369" name="Line 17"/>
              <p:cNvSpPr>
                <a:spLocks noChangeShapeType="1"/>
              </p:cNvSpPr>
              <p:nvPr/>
            </p:nvSpPr>
            <p:spPr bwMode="auto">
              <a:xfrm>
                <a:off x="1296" y="148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28370" name="Line 18"/>
              <p:cNvSpPr>
                <a:spLocks noChangeShapeType="1"/>
              </p:cNvSpPr>
              <p:nvPr/>
            </p:nvSpPr>
            <p:spPr bwMode="auto">
              <a:xfrm>
                <a:off x="1296" y="1632"/>
                <a:ext cx="39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28371" name="Line 19"/>
              <p:cNvSpPr>
                <a:spLocks noChangeShapeType="1"/>
              </p:cNvSpPr>
              <p:nvPr/>
            </p:nvSpPr>
            <p:spPr bwMode="auto">
              <a:xfrm flipV="1">
                <a:off x="5280" y="148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</p:grpSp>
        <p:sp>
          <p:nvSpPr>
            <p:cNvPr id="228372" name="Text Box 20"/>
            <p:cNvSpPr txBox="1">
              <a:spLocks noChangeArrowheads="1"/>
            </p:cNvSpPr>
            <p:nvPr/>
          </p:nvSpPr>
          <p:spPr bwMode="auto">
            <a:xfrm>
              <a:off x="2832" y="1680"/>
              <a:ext cx="8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000"/>
                <a:t>Edit</a:t>
              </a:r>
              <a:endParaRPr lang="nb-NO" sz="2400"/>
            </a:p>
          </p:txBody>
        </p:sp>
      </p:grpSp>
      <p:grpSp>
        <p:nvGrpSpPr>
          <p:cNvPr id="228373" name="Group 2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492369" y="4572005"/>
            <a:ext cx="5838092" cy="1006475"/>
            <a:chOff x="336" y="2880"/>
            <a:chExt cx="3984" cy="634"/>
          </a:xfrm>
        </p:grpSpPr>
        <p:sp>
          <p:nvSpPr>
            <p:cNvPr id="228374" name="Rectangle 22"/>
            <p:cNvSpPr>
              <a:spLocks noChangeArrowheads="1"/>
            </p:cNvSpPr>
            <p:nvPr/>
          </p:nvSpPr>
          <p:spPr bwMode="auto">
            <a:xfrm>
              <a:off x="336" y="2880"/>
              <a:ext cx="2557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8375" name="Text Box 23"/>
            <p:cNvSpPr txBox="1">
              <a:spLocks noChangeArrowheads="1"/>
            </p:cNvSpPr>
            <p:nvPr/>
          </p:nvSpPr>
          <p:spPr bwMode="auto">
            <a:xfrm>
              <a:off x="720" y="2928"/>
              <a:ext cx="91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1600"/>
                <a:t>Fil#1</a:t>
              </a:r>
              <a:endParaRPr lang="nb-NO" sz="2400"/>
            </a:p>
          </p:txBody>
        </p:sp>
        <p:grpSp>
          <p:nvGrpSpPr>
            <p:cNvPr id="228376" name="Group 24"/>
            <p:cNvGrpSpPr>
              <a:grpSpLocks/>
            </p:cNvGrpSpPr>
            <p:nvPr/>
          </p:nvGrpSpPr>
          <p:grpSpPr bwMode="auto">
            <a:xfrm>
              <a:off x="2880" y="2880"/>
              <a:ext cx="1440" cy="288"/>
              <a:chOff x="3792" y="2592"/>
              <a:chExt cx="1440" cy="288"/>
            </a:xfrm>
          </p:grpSpPr>
          <p:sp>
            <p:nvSpPr>
              <p:cNvPr id="228377" name="Rectangle 25"/>
              <p:cNvSpPr>
                <a:spLocks noChangeArrowheads="1"/>
              </p:cNvSpPr>
              <p:nvPr/>
            </p:nvSpPr>
            <p:spPr bwMode="auto">
              <a:xfrm>
                <a:off x="3792" y="2592"/>
                <a:ext cx="1440" cy="28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28378" name="Text Box 26"/>
              <p:cNvSpPr txBox="1">
                <a:spLocks noChangeArrowheads="1"/>
              </p:cNvSpPr>
              <p:nvPr/>
            </p:nvSpPr>
            <p:spPr bwMode="auto">
              <a:xfrm>
                <a:off x="3984" y="2640"/>
                <a:ext cx="100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600"/>
                  <a:t>Fil#3</a:t>
                </a:r>
              </a:p>
            </p:txBody>
          </p:sp>
        </p:grpSp>
        <p:sp>
          <p:nvSpPr>
            <p:cNvPr id="228379" name="Text Box 27"/>
            <p:cNvSpPr txBox="1">
              <a:spLocks noChangeArrowheads="1"/>
            </p:cNvSpPr>
            <p:nvPr/>
          </p:nvSpPr>
          <p:spPr bwMode="auto">
            <a:xfrm>
              <a:off x="2784" y="3264"/>
              <a:ext cx="9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000"/>
                <a:t>Defrag</a:t>
              </a:r>
            </a:p>
          </p:txBody>
        </p:sp>
      </p:grpSp>
      <p:grpSp>
        <p:nvGrpSpPr>
          <p:cNvPr id="228380" name="Group 2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492369" y="3276602"/>
            <a:ext cx="8229600" cy="930275"/>
            <a:chOff x="336" y="2064"/>
            <a:chExt cx="5616" cy="586"/>
          </a:xfrm>
        </p:grpSpPr>
        <p:sp>
          <p:nvSpPr>
            <p:cNvPr id="228381" name="Text Box 29"/>
            <p:cNvSpPr txBox="1">
              <a:spLocks noChangeArrowheads="1"/>
            </p:cNvSpPr>
            <p:nvPr/>
          </p:nvSpPr>
          <p:spPr bwMode="auto">
            <a:xfrm>
              <a:off x="2784" y="2400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nb-NO" sz="2000"/>
                <a:t>Delete</a:t>
              </a:r>
            </a:p>
          </p:txBody>
        </p:sp>
        <p:grpSp>
          <p:nvGrpSpPr>
            <p:cNvPr id="228382" name="Group 30"/>
            <p:cNvGrpSpPr>
              <a:grpSpLocks/>
            </p:cNvGrpSpPr>
            <p:nvPr/>
          </p:nvGrpSpPr>
          <p:grpSpPr bwMode="auto">
            <a:xfrm>
              <a:off x="336" y="2064"/>
              <a:ext cx="5616" cy="288"/>
              <a:chOff x="336" y="2064"/>
              <a:chExt cx="5616" cy="288"/>
            </a:xfrm>
          </p:grpSpPr>
          <p:grpSp>
            <p:nvGrpSpPr>
              <p:cNvPr id="228383" name="Group 31"/>
              <p:cNvGrpSpPr>
                <a:grpSpLocks/>
              </p:cNvGrpSpPr>
              <p:nvPr/>
            </p:nvGrpSpPr>
            <p:grpSpPr bwMode="auto">
              <a:xfrm>
                <a:off x="336" y="2064"/>
                <a:ext cx="4896" cy="288"/>
                <a:chOff x="336" y="2064"/>
                <a:chExt cx="4896" cy="288"/>
              </a:xfrm>
            </p:grpSpPr>
            <p:sp>
              <p:nvSpPr>
                <p:cNvPr id="228384" name="Rectangle 32"/>
                <p:cNvSpPr>
                  <a:spLocks noChangeArrowheads="1"/>
                </p:cNvSpPr>
                <p:nvPr/>
              </p:nvSpPr>
              <p:spPr bwMode="auto">
                <a:xfrm>
                  <a:off x="336" y="2064"/>
                  <a:ext cx="1824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28385" name="Rectangle 33"/>
                <p:cNvSpPr>
                  <a:spLocks noChangeArrowheads="1"/>
                </p:cNvSpPr>
                <p:nvPr/>
              </p:nvSpPr>
              <p:spPr bwMode="auto">
                <a:xfrm>
                  <a:off x="3792" y="2064"/>
                  <a:ext cx="1440" cy="288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22838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720" y="2112"/>
                  <a:ext cx="912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lang="nb-NO" sz="1600"/>
                    <a:t>Fil#1</a:t>
                  </a:r>
                  <a:endParaRPr lang="nb-NO" sz="2400"/>
                </a:p>
              </p:txBody>
            </p:sp>
            <p:sp>
              <p:nvSpPr>
                <p:cNvPr id="22838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984" y="2112"/>
                  <a:ext cx="100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lang="nb-NO" sz="1600"/>
                    <a:t>Fil#3</a:t>
                  </a:r>
                </a:p>
              </p:txBody>
            </p:sp>
            <p:sp>
              <p:nvSpPr>
                <p:cNvPr id="228388" name="Rectangle 36"/>
                <p:cNvSpPr>
                  <a:spLocks noChangeArrowheads="1"/>
                </p:cNvSpPr>
                <p:nvPr/>
              </p:nvSpPr>
              <p:spPr bwMode="auto">
                <a:xfrm>
                  <a:off x="2160" y="2064"/>
                  <a:ext cx="1632" cy="28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sp>
            <p:nvSpPr>
              <p:cNvPr id="228389" name="Rectangle 37"/>
              <p:cNvSpPr>
                <a:spLocks noChangeArrowheads="1"/>
              </p:cNvSpPr>
              <p:nvPr/>
            </p:nvSpPr>
            <p:spPr bwMode="auto">
              <a:xfrm>
                <a:off x="5232" y="2064"/>
                <a:ext cx="720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b-NO"/>
              </a:p>
            </p:txBody>
          </p:sp>
          <p:sp>
            <p:nvSpPr>
              <p:cNvPr id="228390" name="Text Box 38"/>
              <p:cNvSpPr txBox="1">
                <a:spLocks noChangeArrowheads="1"/>
              </p:cNvSpPr>
              <p:nvPr/>
            </p:nvSpPr>
            <p:spPr bwMode="auto">
              <a:xfrm>
                <a:off x="5376" y="2112"/>
                <a:ext cx="4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b-NO" sz="1600"/>
                  <a:t>Fil#1</a:t>
                </a:r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84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13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188640"/>
            <a:ext cx="793933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Paritetsbit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51692" y="1600200"/>
            <a:ext cx="8487508" cy="1543048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For å kunne identifisere ”bad </a:t>
            </a:r>
            <a:r>
              <a:rPr lang="nb-NO" dirty="0" err="1"/>
              <a:t>blocks</a:t>
            </a:r>
            <a:r>
              <a:rPr lang="nb-NO" dirty="0"/>
              <a:t>” (sektorer med feil) har hver sektor paritetsbyte som benyttes til å sjekke om feil har oppstått.</a:t>
            </a:r>
          </a:p>
          <a:p>
            <a:r>
              <a:rPr lang="nb-NO" dirty="0"/>
              <a:t>Paritetssjekk var en del av 7bit ASCII:</a:t>
            </a:r>
          </a:p>
        </p:txBody>
      </p:sp>
      <p:pic>
        <p:nvPicPr>
          <p:cNvPr id="7" name="Picture 7" descr="fig_01_29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747322" y="3714752"/>
            <a:ext cx="7247792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85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88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188640"/>
            <a:ext cx="793933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Paritetsbit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1 paritetsbit kan bare oppdage oddetallsfeil!</a:t>
            </a:r>
          </a:p>
          <a:p>
            <a:r>
              <a:rPr lang="nb-NO" dirty="0"/>
              <a:t>Bruker CRC-sjekksummer som gir mulighet til å oppdage langt flere feil (mer i nest siste forelesning)</a:t>
            </a:r>
          </a:p>
          <a:p>
            <a:r>
              <a:rPr lang="nb-NO" dirty="0"/>
              <a:t>Paritet kan enkelt genereres med XOR!</a:t>
            </a:r>
            <a:br>
              <a:rPr lang="nb-NO" dirty="0"/>
            </a:br>
            <a:br>
              <a:rPr lang="nb-NO" dirty="0"/>
            </a:br>
            <a:endParaRPr lang="nb-NO" dirty="0"/>
          </a:p>
          <a:p>
            <a:endParaRPr lang="nb-NO" dirty="0"/>
          </a:p>
          <a:p>
            <a:r>
              <a:rPr lang="nb-NO" dirty="0"/>
              <a:t>Ved bruk av smart koding kan man lage bedre </a:t>
            </a:r>
            <a:r>
              <a:rPr lang="nb-NO" dirty="0" err="1"/>
              <a:t>sjekksummer</a:t>
            </a:r>
            <a:r>
              <a:rPr lang="nb-NO" dirty="0"/>
              <a:t>. (jf personnummer)</a:t>
            </a:r>
          </a:p>
        </p:txBody>
      </p:sp>
      <p:pic>
        <p:nvPicPr>
          <p:cNvPr id="291844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42976" y="3714752"/>
            <a:ext cx="2505825" cy="122546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>
            <p:custDataLst>
              <p:tags r:id="rId5"/>
            </p:custDataLst>
          </p:nvPr>
        </p:nvSpPr>
        <p:spPr>
          <a:xfrm>
            <a:off x="3648801" y="4214818"/>
            <a:ext cx="197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nb-NO" dirty="0"/>
              <a:t>paritet?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0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1678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Error</a:t>
            </a:r>
            <a:r>
              <a:rPr lang="nb-NO" dirty="0"/>
              <a:t> </a:t>
            </a:r>
            <a:r>
              <a:rPr lang="nb-NO" dirty="0" err="1"/>
              <a:t>Correcting</a:t>
            </a:r>
            <a:r>
              <a:rPr lang="nb-NO" dirty="0"/>
              <a:t> </a:t>
            </a:r>
            <a:r>
              <a:rPr lang="nb-NO" dirty="0" err="1"/>
              <a:t>Codes</a:t>
            </a:r>
            <a:r>
              <a:rPr lang="nb-NO" dirty="0"/>
              <a:t> (ECC)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23528" y="1052736"/>
            <a:ext cx="8487508" cy="614354"/>
          </a:xfrm>
        </p:spPr>
        <p:txBody>
          <a:bodyPr>
            <a:normAutofit fontScale="92500"/>
          </a:bodyPr>
          <a:lstStyle/>
          <a:p>
            <a:r>
              <a:rPr lang="nb-NO" dirty="0"/>
              <a:t>Basert på </a:t>
            </a:r>
            <a:r>
              <a:rPr lang="nb-NO" dirty="0" err="1"/>
              <a:t>Hamming-distansen</a:t>
            </a:r>
            <a:r>
              <a:rPr lang="nb-NO" dirty="0"/>
              <a:t> mellom kodene</a:t>
            </a:r>
          </a:p>
        </p:txBody>
      </p:sp>
      <p:pic>
        <p:nvPicPr>
          <p:cNvPr id="7" name="Picture 4" descr="fig_01_30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615436" y="2285997"/>
            <a:ext cx="2637711" cy="346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3450973" y="2285992"/>
            <a:ext cx="519919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nb-NO" sz="2800" b="0" i="0" u="sng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Exempel</a:t>
            </a:r>
            <a:endParaRPr kumimoji="0" lang="nb-NO" sz="2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/>
            <a:r>
              <a:rPr kumimoji="0" lang="nb-NO" sz="2800" b="0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nb-NO" sz="2800" b="0" i="0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dette kodesettet er det alltid minst tre bit forskjell mellom alle kodene</a:t>
            </a:r>
          </a:p>
          <a:p>
            <a:pPr marL="342900" indent="-342900"/>
            <a:r>
              <a:rPr lang="nb-NO" kern="0" baseline="0" dirty="0" err="1">
                <a:latin typeface="+mn-lt"/>
              </a:rPr>
              <a:t>Hamming-distansen</a:t>
            </a:r>
            <a:r>
              <a:rPr lang="nb-NO" kern="0" dirty="0">
                <a:latin typeface="+mn-lt"/>
              </a:rPr>
              <a:t> mellom A og B er 4, B og C 3, osv</a:t>
            </a:r>
            <a:endParaRPr kumimoji="0" lang="nb-NO" sz="2800" b="0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9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779755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ECC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85051" y="3068960"/>
            <a:ext cx="8242817" cy="2828932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Leser 010100,hvilken bokstav skulle</a:t>
            </a:r>
            <a:br>
              <a:rPr lang="nb-NO" dirty="0"/>
            </a:br>
            <a:r>
              <a:rPr lang="nb-NO" dirty="0"/>
              <a:t>det (sannsynligvis) vært?</a:t>
            </a:r>
          </a:p>
          <a:p>
            <a:pPr lvl="1"/>
            <a:r>
              <a:rPr lang="nb-NO" dirty="0"/>
              <a:t>Den med minst Hamming-distanse i kodesettet</a:t>
            </a:r>
            <a:br>
              <a:rPr lang="nb-NO" dirty="0"/>
            </a:br>
            <a:endParaRPr lang="nb-NO" dirty="0"/>
          </a:p>
          <a:p>
            <a:r>
              <a:rPr lang="nb-NO" dirty="0"/>
              <a:t>Med </a:t>
            </a:r>
            <a:r>
              <a:rPr lang="nb-NO" dirty="0" err="1"/>
              <a:t>Hamming-distanse</a:t>
            </a:r>
            <a:r>
              <a:rPr lang="nb-NO" dirty="0"/>
              <a:t> 3 i kodesettet kan man oppdage opp til to feilkodinger (</a:t>
            </a:r>
            <a:r>
              <a:rPr lang="nb-NO" dirty="0" err="1"/>
              <a:t>bit-flips</a:t>
            </a:r>
            <a:r>
              <a:rPr lang="nb-NO" dirty="0"/>
              <a:t>) og rette en.</a:t>
            </a:r>
          </a:p>
          <a:p>
            <a:r>
              <a:rPr lang="nb-NO" dirty="0"/>
              <a:t>Med </a:t>
            </a:r>
            <a:r>
              <a:rPr lang="nb-NO" dirty="0" err="1"/>
              <a:t>Hamming-distanse</a:t>
            </a:r>
            <a:r>
              <a:rPr lang="nb-NO" dirty="0"/>
              <a:t> 5 i kodesettet vil man kunne oppdage opp til fire feil pr mønster og rette to</a:t>
            </a:r>
          </a:p>
        </p:txBody>
      </p:sp>
      <p:pic>
        <p:nvPicPr>
          <p:cNvPr id="7" name="Picture 7" descr="fig01_3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32350" y="214295"/>
            <a:ext cx="5011650" cy="2495533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2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88640"/>
            <a:ext cx="7797552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Magnetbånd</a:t>
            </a:r>
          </a:p>
        </p:txBody>
      </p:sp>
      <p:pic>
        <p:nvPicPr>
          <p:cNvPr id="229381" name="Picture 5"/>
          <p:cNvPicPr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5251941" y="-26988"/>
            <a:ext cx="3773366" cy="2303463"/>
          </a:xfrm>
          <a:noFill/>
          <a:ln/>
        </p:spPr>
      </p:pic>
      <p:pic>
        <p:nvPicPr>
          <p:cNvPr id="229379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12679" y="2452693"/>
            <a:ext cx="4431323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9380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1356" y="2346325"/>
            <a:ext cx="4689231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89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21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Hovedkort </a:t>
            </a:r>
            <a:r>
              <a:rPr lang="nb-NO" dirty="0" err="1"/>
              <a:t>ca</a:t>
            </a:r>
            <a:r>
              <a:rPr lang="nb-NO" dirty="0"/>
              <a:t> år 2000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</a:t>
            </a:fld>
            <a:endParaRPr lang="nb-NO"/>
          </a:p>
        </p:txBody>
      </p:sp>
      <p:pic>
        <p:nvPicPr>
          <p:cNvPr id="7" name="Picture 5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560" y="830789"/>
            <a:ext cx="7992888" cy="602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9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CD/DVD/Blue-Ray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835162" y="5373688"/>
            <a:ext cx="3004038" cy="5699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nb-NO" sz="3200" dirty="0">
                <a:hlinkClick r:id="rId11"/>
              </a:rPr>
              <a:t>Animasjon</a:t>
            </a:r>
            <a:endParaRPr lang="nb-NO" sz="3200" dirty="0"/>
          </a:p>
        </p:txBody>
      </p:sp>
      <p:pic>
        <p:nvPicPr>
          <p:cNvPr id="230404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51692" y="2173288"/>
            <a:ext cx="8229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040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83223" y="1557340"/>
            <a:ext cx="717892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dirty="0">
                <a:latin typeface="Times New Roman" pitchFamily="18" charset="0"/>
              </a:rPr>
              <a:t>  En CD kan lagre 700 MB, DVD 4 GB på hver side, Blue-Ray 25GB pr lag (opp til 8 lag i RW)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90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06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188640"/>
            <a:ext cx="7939336" cy="634082"/>
          </a:xfrm>
        </p:spPr>
        <p:txBody>
          <a:bodyPr>
            <a:normAutofit fontScale="90000"/>
          </a:bodyPr>
          <a:lstStyle/>
          <a:p>
            <a:r>
              <a:rPr lang="nb-NO" dirty="0"/>
              <a:t>Sikkerhetskopi (</a:t>
            </a:r>
            <a:r>
              <a:rPr lang="nb-NO" dirty="0" err="1"/>
              <a:t>backup</a:t>
            </a:r>
            <a:r>
              <a:rPr lang="nb-NO" dirty="0"/>
              <a:t>)</a:t>
            </a: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85051" y="1124744"/>
            <a:ext cx="8501749" cy="525658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Alle typer lagringsmedia kan gå i </a:t>
            </a:r>
            <a:br>
              <a:rPr lang="nb-NO" dirty="0"/>
            </a:br>
            <a:r>
              <a:rPr lang="nb-NO" dirty="0"/>
              <a:t>stykker</a:t>
            </a:r>
          </a:p>
          <a:p>
            <a:r>
              <a:rPr lang="nb-NO" dirty="0"/>
              <a:t>Viktige data bør derfor lagres på </a:t>
            </a:r>
            <a:br>
              <a:rPr lang="nb-NO" dirty="0"/>
            </a:br>
            <a:r>
              <a:rPr lang="nb-NO" dirty="0"/>
              <a:t>mer enn et sted</a:t>
            </a:r>
          </a:p>
          <a:p>
            <a:r>
              <a:rPr lang="nb-NO" dirty="0"/>
              <a:t>Det er for sent å tenke på å ta </a:t>
            </a:r>
            <a:r>
              <a:rPr lang="nb-NO" dirty="0" err="1"/>
              <a:t>backup</a:t>
            </a:r>
            <a:r>
              <a:rPr lang="nb-NO" dirty="0"/>
              <a:t> </a:t>
            </a:r>
            <a:r>
              <a:rPr lang="nb-NO" b="1" i="1" u="sng" dirty="0"/>
              <a:t>etter</a:t>
            </a:r>
            <a:r>
              <a:rPr lang="nb-NO" dirty="0"/>
              <a:t> et krasj</a:t>
            </a:r>
          </a:p>
          <a:p>
            <a:r>
              <a:rPr lang="nb-NO" dirty="0"/>
              <a:t>Hjemmebrenning er blitt mer populært i det siste!</a:t>
            </a:r>
          </a:p>
          <a:p>
            <a:r>
              <a:rPr lang="nb-NO" dirty="0"/>
              <a:t>Husk den legale/etiske siden av </a:t>
            </a:r>
            <a:r>
              <a:rPr lang="nb-NO" dirty="0" err="1"/>
              <a:t>data-kopiering</a:t>
            </a:r>
            <a:r>
              <a:rPr lang="nb-NO" dirty="0"/>
              <a:t>!!</a:t>
            </a:r>
            <a:endParaRPr lang="en-US" dirty="0"/>
          </a:p>
        </p:txBody>
      </p:sp>
      <p:pic>
        <p:nvPicPr>
          <p:cNvPr id="231428" name="Picture 4" descr="j0087274[1]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6297" y="5"/>
            <a:ext cx="1907706" cy="3268329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91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53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95536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nb-NO"/>
              <a:t>Beskyttelse mot feil og krasj (RAID)</a:t>
            </a:r>
            <a:endParaRPr lang="en-US"/>
          </a:p>
        </p:txBody>
      </p:sp>
      <p:sp>
        <p:nvSpPr>
          <p:cNvPr id="232451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84638" y="1401763"/>
            <a:ext cx="9173308" cy="24050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nb-NO"/>
              <a:t>Store disk-banker kan la hver disk stå på egne ben, RAID0</a:t>
            </a:r>
          </a:p>
          <a:p>
            <a:pPr lvl="1">
              <a:lnSpc>
                <a:spcPct val="90000"/>
              </a:lnSpc>
            </a:pPr>
            <a:r>
              <a:rPr lang="nb-NO"/>
              <a:t>eller generere fortløpende kopi av alle disker, RAID1</a:t>
            </a:r>
          </a:p>
          <a:p>
            <a:pPr lvl="1">
              <a:lnSpc>
                <a:spcPct val="90000"/>
              </a:lnSpc>
            </a:pPr>
            <a:r>
              <a:rPr lang="nb-NO"/>
              <a:t>eller  anvende andre sikringsteknikker (f. eks. striping)</a:t>
            </a:r>
          </a:p>
          <a:p>
            <a:pPr>
              <a:lnSpc>
                <a:spcPct val="90000"/>
              </a:lnSpc>
            </a:pPr>
            <a:r>
              <a:rPr lang="nb-NO"/>
              <a:t>RAID5 lager en sjekksum (XOR) for to disker og lagrer denne på en tredje disk. Dette er godt nok hvis </a:t>
            </a:r>
            <a:r>
              <a:rPr lang="nb-NO" u="sng"/>
              <a:t>en</a:t>
            </a:r>
            <a:r>
              <a:rPr lang="nb-NO"/>
              <a:t> disk faller ut.</a:t>
            </a:r>
            <a:endParaRPr lang="en-US"/>
          </a:p>
        </p:txBody>
      </p:sp>
      <p:pic>
        <p:nvPicPr>
          <p:cNvPr id="232452" name="Picture 4" descr="Raid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656" y="3957643"/>
            <a:ext cx="4585189" cy="2016125"/>
          </a:xfrm>
          <a:prstGeom prst="rect">
            <a:avLst/>
          </a:prstGeom>
          <a:noFill/>
        </p:spPr>
      </p:pic>
      <p:pic>
        <p:nvPicPr>
          <p:cNvPr id="232453" name="Picture 5" descr="Raid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623291" y="3949700"/>
            <a:ext cx="4506057" cy="2012950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92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9544093"/>
              </p:ext>
            </p:extLst>
          </p:nvPr>
        </p:nvGraphicFramePr>
        <p:xfrm>
          <a:off x="323528" y="1340768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8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Betegnelse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Teknikk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 marL="84406" marR="844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RAID 0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Striping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Raskere</a:t>
                      </a:r>
                      <a:r>
                        <a:rPr lang="nb-NO" baseline="0" dirty="0"/>
                        <a:t> aksess</a:t>
                      </a:r>
                      <a:endParaRPr lang="nb-NO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 marL="84406" marR="8440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RAID 1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Speiling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Raskere aksess, større pålitelighet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 marL="84406" marR="8440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RAID 5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Striping og distribuerte paritetsblokker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Raskere aksess og  større pålitelighet</a:t>
                      </a: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 marL="84406" marR="8440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RAID (Noen typer)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7396" y="3573016"/>
            <a:ext cx="1595254" cy="26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12057" y="3717032"/>
            <a:ext cx="163028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Picture 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39655" y="3684735"/>
            <a:ext cx="2991102" cy="242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93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71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Busser/</a:t>
            </a:r>
            <a:r>
              <a:rPr lang="nb-NO" dirty="0" err="1"/>
              <a:t>gr.snitt</a:t>
            </a:r>
            <a:r>
              <a:rPr lang="nb-NO" dirty="0"/>
              <a:t>: ATA, SATA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4978896" cy="5256584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(Parallell) ATA</a:t>
            </a:r>
          </a:p>
          <a:p>
            <a:pPr lvl="1"/>
            <a:r>
              <a:rPr lang="nb-NO" dirty="0"/>
              <a:t>Versjoner 1-7</a:t>
            </a:r>
          </a:p>
          <a:p>
            <a:pPr lvl="1"/>
            <a:r>
              <a:rPr lang="nb-NO" dirty="0"/>
              <a:t>Opprinnelig IDE</a:t>
            </a:r>
          </a:p>
          <a:p>
            <a:pPr lvl="1"/>
            <a:r>
              <a:rPr lang="nb-NO" dirty="0"/>
              <a:t>Støttet LBA og DMA</a:t>
            </a:r>
          </a:p>
          <a:p>
            <a:pPr lvl="1"/>
            <a:r>
              <a:rPr lang="nb-NO" dirty="0"/>
              <a:t>Kabel med 80 parallelle ledere</a:t>
            </a:r>
          </a:p>
          <a:p>
            <a:pPr lvl="1"/>
            <a:r>
              <a:rPr lang="nb-NO" dirty="0"/>
              <a:t>Max 133 </a:t>
            </a:r>
            <a:r>
              <a:rPr lang="nb-NO" dirty="0" err="1"/>
              <a:t>MBps</a:t>
            </a:r>
            <a:endParaRPr lang="nb-NO" dirty="0"/>
          </a:p>
          <a:p>
            <a:r>
              <a:rPr lang="nb-NO" dirty="0"/>
              <a:t>SATA: </a:t>
            </a:r>
            <a:r>
              <a:rPr lang="nb-NO" dirty="0">
                <a:solidFill>
                  <a:srgbClr val="FF0000"/>
                </a:solidFill>
              </a:rPr>
              <a:t>Seriell</a:t>
            </a:r>
          </a:p>
          <a:p>
            <a:pPr lvl="1"/>
            <a:r>
              <a:rPr lang="nb-NO" dirty="0"/>
              <a:t>Siste versjon støtter opp til 6 </a:t>
            </a:r>
            <a:r>
              <a:rPr lang="nb-NO" dirty="0" err="1"/>
              <a:t>Gbps</a:t>
            </a:r>
            <a:r>
              <a:rPr lang="nb-NO" dirty="0"/>
              <a:t> (v. 3.0)</a:t>
            </a:r>
          </a:p>
          <a:p>
            <a:pPr lvl="1"/>
            <a:r>
              <a:rPr lang="nb-NO" dirty="0"/>
              <a:t>Kabler opp til 8 m</a:t>
            </a:r>
          </a:p>
          <a:p>
            <a:pPr lvl="1"/>
            <a:r>
              <a:rPr lang="nb-NO" dirty="0" err="1">
                <a:solidFill>
                  <a:srgbClr val="FF0000"/>
                </a:solidFill>
              </a:rPr>
              <a:t>eSATA</a:t>
            </a:r>
            <a:r>
              <a:rPr lang="nb-NO" dirty="0"/>
              <a:t> for ekstern tilkopling</a:t>
            </a:r>
          </a:p>
          <a:p>
            <a:pPr lvl="1"/>
            <a:r>
              <a:rPr lang="nb-NO" dirty="0" err="1"/>
              <a:t>HotPlug</a:t>
            </a:r>
            <a:r>
              <a:rPr lang="nb-NO" dirty="0"/>
              <a:t>! </a:t>
            </a:r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94</a:t>
            </a:fld>
            <a:endParaRPr lang="nb-NO"/>
          </a:p>
        </p:txBody>
      </p:sp>
      <p:pic>
        <p:nvPicPr>
          <p:cNvPr id="10242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41910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26" y="2996952"/>
            <a:ext cx="2566197" cy="343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98514" y="4739569"/>
            <a:ext cx="27051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01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SCSI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124744"/>
            <a:ext cx="4042792" cy="5256584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Tillater seriekopling av utstyr</a:t>
            </a:r>
          </a:p>
          <a:p>
            <a:pPr lvl="1"/>
            <a:r>
              <a:rPr lang="nb-NO" dirty="0"/>
              <a:t>Hver må ha egen ID</a:t>
            </a:r>
          </a:p>
          <a:p>
            <a:r>
              <a:rPr lang="nb-NO" dirty="0"/>
              <a:t>Mest brukt på servere</a:t>
            </a:r>
          </a:p>
          <a:p>
            <a:r>
              <a:rPr lang="nb-NO" dirty="0"/>
              <a:t>Versjoner 1-3</a:t>
            </a:r>
          </a:p>
          <a:p>
            <a:r>
              <a:rPr lang="nb-NO" dirty="0"/>
              <a:t>En samling av ulike standarder!</a:t>
            </a:r>
          </a:p>
          <a:p>
            <a:pPr lvl="1"/>
            <a:r>
              <a:rPr lang="nb-NO" dirty="0" err="1"/>
              <a:t>iSCSI</a:t>
            </a:r>
            <a:r>
              <a:rPr lang="nb-NO" dirty="0"/>
              <a:t> er f.eks. en kombinasjon av </a:t>
            </a:r>
            <a:r>
              <a:rPr lang="nb-NO" dirty="0" err="1"/>
              <a:t>Etrhernet</a:t>
            </a:r>
            <a:r>
              <a:rPr lang="nb-NO" dirty="0"/>
              <a:t> og SCSI</a:t>
            </a:r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95</a:t>
            </a:fld>
            <a:endParaRPr lang="nb-NO"/>
          </a:p>
        </p:txBody>
      </p:sp>
      <p:pic>
        <p:nvPicPr>
          <p:cNvPr id="11267" name="Picture 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95"/>
            <a:ext cx="4426086" cy="371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A19157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47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Typiske Harddisk problemer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Tre vanlige årsaker</a:t>
            </a:r>
          </a:p>
          <a:p>
            <a:pPr lvl="1"/>
            <a:r>
              <a:rPr lang="nb-NO" dirty="0"/>
              <a:t>Feil på kontroller/adapter</a:t>
            </a:r>
          </a:p>
          <a:p>
            <a:pPr lvl="1"/>
            <a:r>
              <a:rPr lang="nb-NO" dirty="0"/>
              <a:t>Feil sammenkopling av adapter og disk</a:t>
            </a:r>
          </a:p>
          <a:p>
            <a:pPr lvl="1"/>
            <a:r>
              <a:rPr lang="nb-NO" dirty="0"/>
              <a:t>Feil på selve disker</a:t>
            </a:r>
          </a:p>
          <a:p>
            <a:pPr lvl="2"/>
            <a:r>
              <a:rPr lang="nb-NO" dirty="0"/>
              <a:t>CMOS </a:t>
            </a:r>
            <a:r>
              <a:rPr lang="nb-NO" dirty="0" err="1"/>
              <a:t>konfig</a:t>
            </a:r>
            <a:r>
              <a:rPr lang="nb-NO" dirty="0"/>
              <a:t> feil</a:t>
            </a:r>
          </a:p>
          <a:p>
            <a:pPr lvl="2"/>
            <a:r>
              <a:rPr lang="nb-NO" dirty="0"/>
              <a:t>Ressurs konflikt</a:t>
            </a:r>
          </a:p>
          <a:p>
            <a:pPr lvl="2"/>
            <a:r>
              <a:rPr lang="nb-NO" dirty="0"/>
              <a:t>Korrumpert eller manglende </a:t>
            </a:r>
            <a:r>
              <a:rPr lang="nb-NO" dirty="0" err="1"/>
              <a:t>Boot</a:t>
            </a:r>
            <a:r>
              <a:rPr lang="nb-NO" dirty="0"/>
              <a:t>-partisjon</a:t>
            </a:r>
          </a:p>
          <a:p>
            <a:pPr lvl="2"/>
            <a:r>
              <a:rPr lang="nb-NO" dirty="0"/>
              <a:t>Virus i </a:t>
            </a:r>
            <a:r>
              <a:rPr lang="nb-NO" dirty="0" err="1"/>
              <a:t>bootpartisjon</a:t>
            </a:r>
            <a:endParaRPr lang="nb-NO" dirty="0"/>
          </a:p>
          <a:p>
            <a:pPr lvl="2"/>
            <a:r>
              <a:rPr lang="nb-NO" dirty="0"/>
              <a:t>Defekt (mekaniske feil)</a:t>
            </a:r>
          </a:p>
          <a:p>
            <a:pPr lvl="2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96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1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Typiske feilmeldinger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nb-NO" dirty="0"/>
              <a:t>Hard disk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error</a:t>
            </a:r>
            <a:endParaRPr lang="nb-NO" dirty="0"/>
          </a:p>
          <a:p>
            <a:pPr lvl="1"/>
            <a:r>
              <a:rPr lang="nb-NO" dirty="0"/>
              <a:t>Feil CMOS </a:t>
            </a:r>
            <a:r>
              <a:rPr lang="nb-NO" dirty="0" err="1"/>
              <a:t>konfig</a:t>
            </a:r>
            <a:r>
              <a:rPr lang="nb-NO" dirty="0"/>
              <a:t> </a:t>
            </a:r>
            <a:r>
              <a:rPr lang="nb-NO" dirty="0" err="1"/>
              <a:t>parametre</a:t>
            </a:r>
            <a:endParaRPr lang="nb-NO" dirty="0"/>
          </a:p>
          <a:p>
            <a:pPr lvl="1"/>
            <a:r>
              <a:rPr lang="nb-NO" dirty="0"/>
              <a:t>Løs datakabel</a:t>
            </a:r>
          </a:p>
          <a:p>
            <a:r>
              <a:rPr lang="nb-NO" dirty="0"/>
              <a:t>Hard disk 0 </a:t>
            </a:r>
            <a:r>
              <a:rPr lang="nb-NO" dirty="0" err="1"/>
              <a:t>failure</a:t>
            </a:r>
            <a:endParaRPr lang="nb-NO" dirty="0"/>
          </a:p>
          <a:p>
            <a:pPr lvl="1"/>
            <a:r>
              <a:rPr lang="nb-NO" dirty="0"/>
              <a:t>Feil CMOS </a:t>
            </a:r>
            <a:r>
              <a:rPr lang="nb-NO" dirty="0" err="1"/>
              <a:t>konfig</a:t>
            </a:r>
            <a:endParaRPr lang="nb-NO" dirty="0"/>
          </a:p>
          <a:p>
            <a:pPr lvl="1"/>
            <a:r>
              <a:rPr lang="nb-NO" dirty="0"/>
              <a:t>Dårlig forbindelse til strømforsyning</a:t>
            </a:r>
          </a:p>
          <a:p>
            <a:r>
              <a:rPr lang="nb-NO" dirty="0"/>
              <a:t>Hard disk </a:t>
            </a:r>
            <a:r>
              <a:rPr lang="nb-NO" dirty="0" err="1"/>
              <a:t>controller</a:t>
            </a:r>
            <a:r>
              <a:rPr lang="nb-NO" dirty="0"/>
              <a:t> </a:t>
            </a:r>
            <a:r>
              <a:rPr lang="nb-NO" dirty="0" err="1"/>
              <a:t>failure</a:t>
            </a:r>
            <a:endParaRPr lang="nb-NO" dirty="0"/>
          </a:p>
          <a:p>
            <a:pPr lvl="1"/>
            <a:r>
              <a:rPr lang="nb-NO" dirty="0"/>
              <a:t>Dårlig kabel forbindelse</a:t>
            </a:r>
          </a:p>
          <a:p>
            <a:pPr lvl="1"/>
            <a:r>
              <a:rPr lang="nb-NO" dirty="0"/>
              <a:t>Dårlig forbindelse til strømforsyning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97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83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22313" y="3284984"/>
            <a:ext cx="7772400" cy="2483991"/>
          </a:xfrm>
        </p:spPr>
        <p:txBody>
          <a:bodyPr>
            <a:normAutofit/>
          </a:bodyPr>
          <a:lstStyle/>
          <a:p>
            <a:r>
              <a:rPr lang="nb-NO" dirty="0"/>
              <a:t>USB</a:t>
            </a:r>
            <a:br>
              <a:rPr lang="nb-NO" dirty="0"/>
            </a:br>
            <a:r>
              <a:rPr lang="nb-NO" dirty="0"/>
              <a:t>og</a:t>
            </a:r>
            <a:br>
              <a:rPr lang="nb-NO" dirty="0"/>
            </a:br>
            <a:r>
              <a:rPr lang="nb-NO" dirty="0" err="1"/>
              <a:t>FLAsh</a:t>
            </a:r>
            <a:r>
              <a:rPr lang="nb-NO" dirty="0"/>
              <a:t>-minne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11560" y="1772816"/>
            <a:ext cx="7772400" cy="1500187"/>
          </a:xfrm>
        </p:spPr>
        <p:txBody>
          <a:bodyPr/>
          <a:lstStyle/>
          <a:p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98</a:t>
            </a:fld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675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24744"/>
            <a:ext cx="2724427" cy="1536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USB – </a:t>
            </a:r>
            <a:r>
              <a:rPr lang="nb-NO" dirty="0">
                <a:solidFill>
                  <a:srgbClr val="FF0000"/>
                </a:solidFill>
              </a:rPr>
              <a:t>U</a:t>
            </a:r>
            <a:r>
              <a:rPr lang="nb-NO" dirty="0"/>
              <a:t>niversal </a:t>
            </a:r>
            <a:r>
              <a:rPr lang="nb-NO" dirty="0">
                <a:solidFill>
                  <a:srgbClr val="FF0000"/>
                </a:solidFill>
              </a:rPr>
              <a:t>S</a:t>
            </a:r>
            <a:r>
              <a:rPr lang="nb-NO" dirty="0"/>
              <a:t>erial </a:t>
            </a:r>
            <a:r>
              <a:rPr lang="nb-NO" dirty="0">
                <a:solidFill>
                  <a:srgbClr val="FF0000"/>
                </a:solidFill>
              </a:rPr>
              <a:t>B</a:t>
            </a:r>
            <a:r>
              <a:rPr lang="nb-NO" dirty="0"/>
              <a:t>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57201" y="1124744"/>
            <a:ext cx="5050904" cy="5256584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Støtter opp til 127 forskjellige tilkoplede enheter</a:t>
            </a:r>
          </a:p>
          <a:p>
            <a:pPr lvl="1"/>
            <a:r>
              <a:rPr lang="nb-NO" dirty="0"/>
              <a:t>Utvider med </a:t>
            </a:r>
            <a:r>
              <a:rPr lang="nb-NO" b="1" dirty="0" err="1"/>
              <a:t>hub</a:t>
            </a:r>
            <a:endParaRPr lang="nb-NO" b="1" dirty="0"/>
          </a:p>
          <a:p>
            <a:r>
              <a:rPr lang="nb-NO" dirty="0"/>
              <a:t>Høyhastighet dataoverføring</a:t>
            </a:r>
          </a:p>
          <a:p>
            <a:pPr lvl="1"/>
            <a:r>
              <a:rPr lang="nb-NO" dirty="0"/>
              <a:t>USB 1.1: 12 </a:t>
            </a:r>
            <a:r>
              <a:rPr lang="nb-NO" dirty="0" err="1"/>
              <a:t>Mbps</a:t>
            </a:r>
            <a:r>
              <a:rPr lang="nb-NO" dirty="0"/>
              <a:t> (</a:t>
            </a:r>
            <a:r>
              <a:rPr lang="nb-NO" dirty="0" err="1"/>
              <a:t>max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USB 2.0: 480 </a:t>
            </a:r>
            <a:r>
              <a:rPr lang="nb-NO" dirty="0" err="1"/>
              <a:t>Mbps</a:t>
            </a:r>
            <a:r>
              <a:rPr lang="nb-NO" dirty="0"/>
              <a:t> (</a:t>
            </a:r>
            <a:r>
              <a:rPr lang="nb-NO" dirty="0" err="1"/>
              <a:t>max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USB 3.0: 5 </a:t>
            </a:r>
            <a:r>
              <a:rPr lang="nb-NO" dirty="0" err="1"/>
              <a:t>Gbps</a:t>
            </a:r>
            <a:r>
              <a:rPr lang="nb-NO" dirty="0"/>
              <a:t> (</a:t>
            </a:r>
            <a:r>
              <a:rPr lang="nb-NO" dirty="0" err="1"/>
              <a:t>max</a:t>
            </a:r>
            <a:r>
              <a:rPr lang="nb-NO" dirty="0"/>
              <a:t>)</a:t>
            </a:r>
          </a:p>
          <a:p>
            <a:r>
              <a:rPr lang="nb-NO" dirty="0"/>
              <a:t>Variable bitrate</a:t>
            </a:r>
          </a:p>
          <a:p>
            <a:pPr lvl="1"/>
            <a:r>
              <a:rPr lang="nb-NO" dirty="0"/>
              <a:t>Lavhastighetskanaler for tregt utstyr</a:t>
            </a:r>
          </a:p>
          <a:p>
            <a:r>
              <a:rPr lang="nb-NO" dirty="0"/>
              <a:t>Fire hovedtyper dataoverføring</a:t>
            </a:r>
          </a:p>
          <a:p>
            <a:pPr lvl="1"/>
            <a:r>
              <a:rPr lang="nb-NO" dirty="0"/>
              <a:t>Bulk, </a:t>
            </a:r>
            <a:r>
              <a:rPr lang="nb-NO" dirty="0" err="1"/>
              <a:t>interrupt</a:t>
            </a:r>
            <a:r>
              <a:rPr lang="nb-NO" dirty="0"/>
              <a:t>, </a:t>
            </a:r>
            <a:r>
              <a:rPr lang="nb-NO" dirty="0" err="1"/>
              <a:t>isokronisk</a:t>
            </a:r>
            <a:r>
              <a:rPr lang="nb-NO" dirty="0"/>
              <a:t>, kontroll</a:t>
            </a:r>
          </a:p>
          <a:p>
            <a:r>
              <a:rPr lang="nb-NO" dirty="0" err="1"/>
              <a:t>PnP</a:t>
            </a:r>
            <a:r>
              <a:rPr lang="nb-NO" dirty="0"/>
              <a:t> og </a:t>
            </a:r>
            <a:r>
              <a:rPr lang="nb-NO" dirty="0" err="1"/>
              <a:t>hotpluggbar</a:t>
            </a:r>
            <a:endParaRPr lang="nb-NO" dirty="0"/>
          </a:p>
          <a:p>
            <a:r>
              <a:rPr lang="nb-NO" dirty="0"/>
              <a:t>Kan brukes til </a:t>
            </a:r>
            <a:r>
              <a:rPr lang="nb-NO" dirty="0" err="1"/>
              <a:t>lading</a:t>
            </a:r>
            <a:endParaRPr lang="nb-NO" dirty="0"/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nb-NO"/>
              <a:t>26.09.2013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nb-NO"/>
              <a:t>Bjørn O. Listog -- blistog@nith.no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EF6037A-97BE-4302-B80D-4C768607C51F}" type="slidenum">
              <a:rPr lang="nb-NO" smtClean="0"/>
              <a:t>99</a:t>
            </a:fld>
            <a:endParaRPr lang="nb-NO"/>
          </a:p>
        </p:txBody>
      </p:sp>
      <p:pic>
        <p:nvPicPr>
          <p:cNvPr id="16388" name="Picture 4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89103" y="0"/>
            <a:ext cx="854897" cy="162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A19157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4540454"/>
            <a:ext cx="3487048" cy="2317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A19157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95" y="2893823"/>
            <a:ext cx="1545416" cy="148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21" y="2893823"/>
            <a:ext cx="1819224" cy="16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7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ajx7O45ilbUjYHBgkACp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03aECUW0yV5GCOUqUfyIk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zc6KA25lozo3TBo3LewR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IBDhIPqmgsndY8VdILwK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Z2SxcmTFOXNHd6Xju0Dt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YKWWutJDsPP5ceF5gtZq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LP2sfN9J8MUrn8XKnwXc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vnpUQ1O6zV7xQNfgzCd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jxLMgXo0Mq2akE2lX8V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jQh9v7WkZCgU4S93LQIy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HuFtAdeF5AhnkeUv6rh3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YaQ2QT0Fua6cdBgsrYNy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ikBF8Vqp6XedYbUBmmL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UpAabUn4kEQBmBGVTIFU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YxKDexEpquGh3L3032LIv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tDyTqwnlMwpVRPwXmIF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9jiQCUPFUbv1OhZFEeS3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EPcaw5oZQ3yjjg3NCyG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T3yxhItNQ1fzD0qKiAvc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Im5q3dMQ03HwMM6rDPDM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gXGpAqgus2qLW8BZOGv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3KC2nRf6m8dWNARR73x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8S4h8jMPGCJIUVNy3of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rT2GXmqrGARD8Sk1eN58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xZl08WysvSZQCKX5JWkx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c4GV4zZ85cxQl4V7aPh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J3j2AXFj28QWNhkdRZt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MiMpTaBLugdtklCC1Y1t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pZohENXXhKK4WKxDHN3xy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ZZ04OO21CecXsuXpPNTD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ssWHAQ0rT0CTN0BwNOwY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goR5ohdpeBxlWOH5m7hj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4jRJD5hfJ1UaIcxPvsId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mr3NOHroG9Rb40lKcW9v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JnAWeZEclzAMQqyZaz0Yp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aeCagRFz5oiiviAitxiC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vGPtmZlXVsF2m5pZoXOZq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1R0tPaHwhjgqJhPaErAJ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SMu2aUtBdXp9nBGrHY2O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2RL1K7P6HT6Xn7Gk7wBN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tk7syX0SL4fpQUI1pMEvv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icZt06Arq0mZorTiyR5P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kOkBtd0PTHwXujels2GEi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YhMB57P9cyp1Vs4XUij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Rwh77eMpGVgu1ceuuk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nAPjAz8yGFCraF517qN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YqXPtUbwOorVqfkXZBn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KqrSJpNZ1pTqxR9hKRd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36MYaxk0smyvFxoBbMI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21ZHtNIQwzImRnl5KfgF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R2bCS8Frriw04MgGJB9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8N93vrxr9k6u8FhaPHR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4lmhjuyx3R0K0TotPDeUZ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bUzEBpyMs5Ez4rMMcXYU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5K7MSH04DeiWasHET8Yhp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6rOWG3qgV41HOOwOwRLn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3l1TseCv7xAm007Uo43N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8hk4x4PWP4aDFXW1WDm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sDS84C7v1tGaGElZSc5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EbQRAPOK563dPHbpZdPj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HXvhhFXK9d5IOZHhd2hGh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7sPENtcSjSAWdlzi9QZV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v0It8MaxCLjnnPs1ahX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Qd2tVDJ7PisG8XOVkkpH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CQXKQ8GHYxcENFZc9rq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HfRD6QXxE0BopDXSTZ9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8Wi1fk7gglsmL8ISc2QK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ogTT9rzbU74xtiH7TVax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3pglegxrDSnyizCQvPho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81Evf0HXiQ2eKfBZYSZIU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ozqjzbkV9vxUnCQZgQtk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kkyk1QwWhFKkwfVPG7LYV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dken7TISqus3fSZylOY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MAQmVazIIm6sAkZMto3y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4cFXHzqaW0TqKn1cI8a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BEx0LRpVj3sKM9fdS8hc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rHTfprckpCBIIB0pHNyK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YZBRWvg1qUb9XDKmpcA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NF5Td1Irrp8bCDyls4y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13xfNbkIr8LRVfNAgO9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xs3MWr8yqMp7YykHI4GH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o5HvyPWLKPFdv5b0eTA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sNgfgy64Utku3X4qSjBF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zsK2evHQN7zlqDUejznF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S12dVN0hh2WSlvd13oe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K8DkaczJdZlEgR0chM2M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tKzI5xkgrOQ8SoTKBrx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e4EcPLCclvsP9ABttbSJ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PqJ7No1qkiegTvu4TIzD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VtDCHWaRHn5wseOgeys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F3ej98YmbjGpDU52mBM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zg46oAtj5Em544y5Rhm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d6QaOGc1ts8qtYe2JoT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12yQ0thKuDgbC3YgeMM6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TXDBAQPyY3bJb4ikNcVhY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fQVgMuB6L9P8AcpSqVV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TRUXUYzaMd45nLFA23mW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mVH7okvm39FfW3mOADw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C3vOEdPSRigzjuYfMAfF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Vq7OBeetJpQdKSciK6Fu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ohF4yxs6ZIcyJBgAjMgz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GCyoyN3hUWs75GPBBEoz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I6K53uQ8ZVY41rb2QFFF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hp7SZPpVO9B2m08Kw7X6y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ghK7BUu4PMgxXwOivjd8V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t33fEzKYJUINQslWSVEU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OutFeyals00fOH3mgVjQ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aFlWyrht0VhfzLYlcOn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NBEESwFIAe9rEjZSBBUaw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vpA5K3vLiL9zwUtAeaqX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jwsuAhA72FV7n4GiFVC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O3N737gDYb9Jwuk9v3Q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K56akxcP0Ubyg4lXDoCo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7NUsYsBdtgaNh7coWn7tc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xWVbjWZyLyDpEA7i7vPb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WzMz5gZfDWtDhmw3gigu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EIxOO40XnjSAm8CdFZj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LndBfQdyGVwk8QysaaDZ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jpM9VE4BuphCuWaBcP9JP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lrXdcHwyHcbjUIiT5lq3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32ZLFcP8uC3sYqskc9Wb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HDUnQYkufgHsI7VSpoF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rucaKvWASqpOklRhmRN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nkTucZDeGd6XEczTe0fhZ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KvIlojJywgrHcpbGdPx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g3UMz172OsNBFJGsp6DRk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8mC9s6FDYsJnurOyPhCvH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5wFudNJUN3lVx9qz0mat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adqj1OCum2ZKl6zT7wMt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TMuehVTNFB58498wQNfK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ShffEQglePdjIxCMCsQex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k8wgpoIB9wkjdfpfzWsyy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8COCNMoUkfNWX7JnrSCCF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pjnmmSTLZn5ZTsNBVdeb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00twUDGnDa7lILhPkcbL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whiiwbvAWWyrDpiqq11r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R7PVEgGprvTT244QHob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xg2uavbdKBIIqaGfQjfw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WKvglmbk2iL6kzzS96ae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hbjET9rxRNVpAvweO9ZTH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oc0Lik54xPwvyaJYpBFTw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WB6A7nHd4iTbtkWHs1Sv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UY3lVh1el3YeHxi14QD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p2ch7GX0bRYpcC31LV3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u5f9a0OFNfznz19Dakg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jq9nJaB8jpzjT1F50xiz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7ghlGX24IEzYhx62XvXb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QO22S8LJMdgnPXOu2MA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oiu3BdOj9l3xqwDVaWWV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dLD9KyuCN6LWohdwCyIB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19g581VpWY8RqJxOxyUt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kiwiQ6BE8EdDhkMv4NnJ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oz6Uolpo1jH6OXyQaPNh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DNrc21t75jvfTXcWIgfK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VbvPXeDyW7fVVisbjnU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bcGhmk3OMI92RF6Sk53jB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QitNCoF25dz2ya6KfWd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CyAYNSnE4aqNZe79zxzU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Az3BDd7x24PKRgGd3fuw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0Y1TuwWRQJFxAWLmApro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brbv6jFpH0cy5AKIAA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4kFJrHE45YjPSPsi1Qx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wonFMQGQNUWZ76wLEC1l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1TJcKhqzKD3L5NgmLVNn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JLo4CGNzY3y7Hn1bT8ubx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QMSZTvjkxlx52GvBjpmf5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x5ND0V82OZP9Y4BCow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8snOF7beWpws7GA7LV5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KfDZtWGqj0uekT6Sjooj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cwxwHMXIViV0kyZ0rbln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FJKHwwdKFhOF26sWeUt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KCLsKTY6bVwX95yMKCe9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TSIlMgbV9ZmvvEt1ygh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e1jfpSGdXnQuPj1WDjzH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IiLHiTe6W770EG2xQif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E1O90CDYtzYsj0tHAMY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ImOFkU6sgsXKJDJS8TCtY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2cn139IsXayVF0uFIwv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0hlRykLB4xT3nlleA0VUY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HAmKPrSmmr4OMsXS3jyZ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aI4SEeUXtrq0uNEjjgzB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vBiZpsZa19ddNYcl8uFXZ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RQd1HPtcE727pEFXNErp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LXadJZipnL4ReECw4tg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Yno0DmsV9o7dsr4xBJdm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llNrib7nVIQ4NAMd5CPu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WDLcyZsK3qBk12cc4hOM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h151BMMXFSna6a9Luw70U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pnoEtLoDAxdqYo9F6D8Vb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1HZ4EPr5VyJ7a2X6MqC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qssyJ0TyxFrVxgmx4d46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oU3E3xYEGRgJXVbV2nK2Z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3RTiyyUQ5dw4yu5XlzSZ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Ojrl9bHlpTQV0Maep6L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JWhAAptKt4B1jhUnRco4t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qQDqWpos6xno3zRcpJ9J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dDtiN7aMeAthTAIIehX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xCJAmdG2RrINDZXEBhik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VLGhtHuRMRPU5RycKW6c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z5XILzFFDs0JGYU5JZx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pKkfSaVakdnEj9zg6MCr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QXIU56pwld64UbAjKWUc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TlbziEd6EJlJ7eOFtg8h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DR2bm09QYzUh9K1cntVp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FLNjMY2CNyCBPyUw6R8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yrs5VgrVXV70GpMYSe3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6wpgLW9h97rkdlQG3MbR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tPRuK8ZU3qnLlWGFvvMG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zmcq7cbhQ5cp3Aogb1h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4QSR6FUCQSo5EIyd6Jkd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0Ws0U0nhF5TUtgvik0NJ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DdabDU9umLKohfJpWgaL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yVS6gejKoyVypJqcbN0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juzkTYR0uviqEU42U72mk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myH6yTOBWLpieqiMnfrKT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C8LPlahFXNFO81CMpYbTy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0mFDJ8KMVABjVykIyEkgN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Cqig9APty0u47paIq8Va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O54rHpxyiKpJflsZ9Xs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PRqVyPdbkCIxdtb58830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IFVnX9Ldq3CZeDw8AkmY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Gc2RhT1Oo08DwIgDsf2y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xcgkIwmmdYzHutkH1X2H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JvINxvjQerFV665Hx00Q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AuWrC0tG5dc2tTvGfKp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ulHVfv75kpInIrnlspOVk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qkGMKWzMOZhq58ewmulBK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EKr8lNkB5IqUnftKavyB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ime6W3jAJjDQ12jOeZto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EdRhTKb5cbKyr4TeQhhv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7hwdqrmhy8kTAH1eFazo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r5tAeUZ8b6GJxWk4siPN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pERnSZb7I6k1QqJQdriqW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Qa5TBHgzQtnGPIQ2ZW3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UVSkwHPlgbg8tEsQnDav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pw5TkC5ovc6br0dM5Aqrw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sKU7moiuTPCrEZ0g5bbl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unIDfTlDW3VYD8pvJZdI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OzzN5kkgl8hagwoJ8o8f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zwGlRQzrc7x38z83sN1iG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GsST60QOAYte3TretKO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K68XgFGA7WcRJZSYXtrlj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Fk5a0zxyRyLWmKWQkadt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HtLQKAT6HqUK1eDKsiqxf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rpZLDP00AyVx4NbjvUuW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Im8CkfJ9KnD7BMVcZC0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njTyfwhmNHN1sCauG1zo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X3we1D7b6u3pXMgrj1gu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48khjFPubTDU4lQ11vDfC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X3FndeIy7RxTUcXHXhGU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puSqqphwDe8tPmdEhCfsl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1S35iEamb55WCrS6sPUB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xsVP4NFYVGIyzMXNOr2t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pp4PJ3FFrseSrlYvzdIX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7OERkPq1j2r82Q0kJ0ju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F7qZhedjwmcCX04blP0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tEXDqeHDnGm4BdvbTmAC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0dVEzSZXWIzD9wrlxcN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VqTZfxEtuMyP7c3DFkjy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u2kRxKZiODVjViuLzCri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4joehUwsGXEroy7INEb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tyzVmTBPQhhHn7HxxlQem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DwcUzR5HSgXgffy9vIoh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gQ5csUEDhxDrMckI2rLN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a9izyhWNpYobV3tEDNeC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BOLWbZlQpqDzGWTSlmHu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F2BggfnNYz51rytNC6Xr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Tum3GUaDxuF8eHaZT12wn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8aKqprE1JuHouwnigLm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xmnwLKrSUbBVM9GVKX2r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xenp4JgK2z544TSIC2wH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PCHEVactw76ZP88lFHB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2QI5M21lZUanGpLIqO5xz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XY54KzhmP5ZINMZz88b8w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FU3KoUiyL0YD6rLBsbnbf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B8JnCfSwDzZSKZIis3C4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nYBZJRFWmqwK2tV0cE7Xz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OTfzpQJ5U8Qe98oTncz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3Zzp16fpf42KtgnyMsJ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8IwMhfou7v1PM5uig6Dl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BbeMSOLKK050lLx2DytGp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dFId193AtZBDsfGG1xmtY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ldkmip4WsDNRwwh0prCKm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PqjXgCx9EczQ1rvvmFNx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ue0KC913EEPhuVYsOjVt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EXGfyTVg5zYuCW5WvZo8B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U0KXAwUQtBX4Qhju4f5Ny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1sYvVMaQOLyJWXOWwnMU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cjjyxSiXdXlpoRNM0gqv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sYO0TtzAz3cdj36v9xi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cFwTyvWrT5Jtqq9YEUN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gDfE9eE34UzF7T0ZJrgw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EonmRhMBmajJpSDUlHN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PTLifYEambN0WZQgNnngt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4lxiEPDdYNVKKV56K0o8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lnt8lP5zJCiOvC3Bj7q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JsSNDyjqzxitqVMPilgC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oEalDJM393wqOD0fybxfi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Kw1c7OtP4KmrlOIr0Owmq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L2BhLAKaImLlUEkrBYAkZ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cXHJvtg3EypDxBB1cMQF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4micx7bJIWChLYBQ3S4T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yXr4mWC7oDXtnDXC8kcAN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GZU37ycyL6uZYeYy3CZZD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CTlQLUHf5J4Giit0Cwaa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LZmRuPrU2mQhhaLIqD3Q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UxFgzCmstFbP7mtUqSN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Q11ieT5w6Fov5ObdfOxz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5r3pewcb3dycHEfhosnW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rBgFIdCYC8OFWAfPEyjV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aXS6xYYq4cWCzZr8zOZy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xgXjrgjbQN0oMQiaX6jw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NccSRpCMvSjhMARztHBRo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pn2IE1yOODDThEnybeExy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2mAOH5Kkmxzxv4PjWSgn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GINK1CLTx2tu0l4dQJ3j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H6StmUHEhyz3GR0X37yt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w304tfJ2xjZIk1HSygQb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VXEdcTFVKNla2RpSFYCJ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Mgys87S3VDZM9eSt5cuC7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kmQj5uRIh7K856P2w8Ro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VZQE08oadg2GlDimSOb4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NFwvU8kweJAcqrLc1ZJ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dqTLi3DrtRQkonZF4mtx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rKtwFDkGjdpLqKePlxLM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1eVmdJOBusmHs1OwYN8a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ZCzUPw7Zi4xBJfBiqBSH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WoIid1OzXD0jUejNjTitu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aQhzVGnxiPn2dRBCvjql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a5QnLzRvZWmvpWkogvUsX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iO0hv6HzeeN7xrVrTTz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xc6VHhNa4OQDytyDagPI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f6j9G3pxLkOOhObzppM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afb7Wb4yysS4wAQIoKg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D8OKI2OJmXBSsiNWmbQk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gTTsTfIigZSoWZCxBJKw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vPJcJsBRpWxZgPpgdaaP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iZqCH0CpmMaH5sBLmjcq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OVSSbXRO2iDVK49g9M7rQ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loGachnyAGAr1OjRgD0BT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k4l6X1nI1dKAub1KzqtI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i2lWhvtqfa63l5RbpxcY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egdPFfTrapwoYLiK1JRfB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EPV8GVZIF8vNRX8RQSzz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tqQWTo1WwYN4M77BgAZ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OAqRoL5kMWWb2nG9piHv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EmjzqoOkIXhGKoPiZ29t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bHwDU7BFBTOTMuDkXC8b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M5nIMXAWViAeaB2MuGI3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RQCkFF5wkNalUqfbkD5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kHQRNv8Agw0fzMMLRVun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wixj1ha8rsbtodw6rhURo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4PGCxjl5YHqly41EoUnT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RvcI4TlaNzzvttkFDP6n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YSY2qDvX04s6XbpOesJN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M2BxjJgyMXK4xjK2sIE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BxYto4DyBn3lkekQD3D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zAFKNdrlx5tPj84hTpQ7p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u3mw9fPBEEpS76WqSjMG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lSD53cZ083ihYe1atrX8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cpcNBAoS96dy1Dv9LoED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PPXcQ9jeu8c0GeSgBoCg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b3qdoEkFytF4nznQoJfzU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vxhbl6ZX5cvP7gb3IV9VZ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4m0WhgvNf1ZVEMwYsuYzW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VjEvpcFmHYzY4csn3aKd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rVBjphLAlFpO4CCK5BAF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EWhgpgcLyC3UbYTSVm0Gd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4NsM06VobrTRRJU5MnA7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zf7PLi49DYMvRNRDhFFX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MJsEGA25xX6Y47sCRllAZ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VdKTQ0Pd4aj9ecEakCj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4mS7e86VsFrAkU4Ss4jp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cHzEY6k3Dqa08o1ILH79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IDSK6s9fJo0saaxA9ZAp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qjLFRJiCiKUyZWLd0STo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u9vw8zs1CWKQgesLlhwcq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rOHSRn19lWWVuu4YZCe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7G3rPzEERlqWAHdZNqM3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zQW8THGkkTx78Df3jn5M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0NTHIxaYDLCf1fQVIujs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nnmrIViQBITy33raawlG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R6oo8BTLkuoKvjm5r3lV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u9vw8zs1CWKQgesLlhwcq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rOHSRn19lWWVuu4YZCeG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zQW8THGkkTx78Df3jn5M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0NTHIxaYDLCf1fQVIujs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nnmrIViQBITy33raawlG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R6oo8BTLkuoKvjm5r3lV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r8gqXIGCkXkn9zmPncTY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MJsEGA25xX6Y47sCRllAZ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VdKTQ0Pd4aj9ecEakCj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4mS7e86VsFrAkU4Ss4jp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cHzEY6k3Dqa08o1ILH79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DIDSK6s9fJo0saaxA9ZAp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qjLFRJiCiKUyZWLd0STo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ju0O5QHVXtBALxIHpoU0F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L0GeQbbx7ziBHczZqBpW7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fyBaBOWZIvDjEi5r0y65a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CWiJbezhurAFK8CFAnB8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yL2ibIndgrgN8eUboBWY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nxhUZAQQ1V4VFSRCHqr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ZxXPkXJt1kPYUbUkAGEB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8c4A53OzpVvpYESvcnBZ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GcWNJKTIpMMEyJW9fS6x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6HYFImPKmBbfRKSxeZAj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2cgDanqrLu0PX5fO31wSF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tiScgHD6XAO3vI2xZpjA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qTFDIbX3qgC1MkibaJ7o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mulUUaWWFZBLLRB1fBR9U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e91J60uxtlP4iSYwDYs9U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sBcxDDY3A9NMSnd8L0ip4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ruVIfNeAtH7bKDTCatvX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WusjEwKFf84BAfbieKeL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naGeTJmhFocDDyrfW9IPN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Z793ErRfLI9rzjL4LNooz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Fg7K2wTIC3y6MHIFbTSCJ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YWHJ3iAwWyUaz5P4VpqD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ubZ8tRnUrpTgeb6XHOXac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E8cZVItY95otKIBzqcCu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UkTJ7dAtshhjkZhRsbYq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aQHle6fwXzIJEdS6cBfoF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A1lrEYAXZYyir5E5KecQ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croBhyKqwJgKtcnS7kWv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zFMpLgAI14xKuTQuYXd8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ZntoTOI83J8oDRIPSNuQO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dJHt2CmZiznzii1SrRAY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pmR28F6aIhnibgFbkGwGJ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fhqwQV3ZdIRNmQrTXgPz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0h62mG6a3hBzxBKH8feFi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jsikTMzqUgxf0juueWO9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ePfHbO1AUYQHNA3ldouR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ZlJoEKZItZ83dt5bAKok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0llwXgPWFOVWxCwhbk5Zc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ypiwTrTJqFzzWPTXN9gAb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zJnAf1NJsmWqWrSLj6Z3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tgDbdNB7Jb4xJMwQDHCV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0oXwVoXtbqwZf6X4N08k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moH5estirpsfgeeHRcag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D1JwqTzTBMMBf1yOQav0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7x0PIP68ValKJnYyNzUoQ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D0dFS12Ef7DTcwAbJNsR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vhbQhmW6u9vRmPv9e6Sv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5uM1dnaBnL4nvVu2KGI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aPZQOO2SkSxO219Bzbh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k5M27VybSFXAFZUGHK1k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nl9LGzzmY59RcG4g8yV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KMYjzEcmbNX0A6rRrHA2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eEJNXuyadJIDybs6UnZM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QBACoGQkQKXNKFQQeSDD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RsSGZBGE1ZG2N7dl5Rj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FLqNf3968FsAJ8KHHfEc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6IRJDSMMjRnTM6gclCvV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1zdo5Ao93dGfHFIVwqgjm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TEcMguWMKQIaO4N97p3Xn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cPlDrvT2GN658EkyioC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mUt7NzU6QUcx1rbeI16D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E4rxgPcfBuFZ1yKXXEab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rBAAgbRXVJ5WvagcTe3Qq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p8DMOlrY5tGdtQX0EkhF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3vntK3p6kzeYarDp3CuK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cF5UiAqXhhsKntyffpLQi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sOWMlVepv9wRO57okAnzZ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6ZvGwmehEb0BAGqHo7bGP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H7mmv1I16b0kHXhFpRbeu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QduqXCbfoiiGhnj9RdyC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gYtqJHjvBVlg8R436QR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gz1QigEnfbsEHJSyZ7ZhL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BSDS1LszMxlrxHmbmlMz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11FTlg0XFRh1Cdrtcsy4M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LW6bhM9sMd1TeXNxnriyV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fwECAUniIUkfJMaYeNd5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JZuGE46MeLHRRFD9zypU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YUI4Kds4KIY1gME8TficV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I4HjBS9Dbxfuht1FHocOI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ySVvl4eEF8FL4LBUREIu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IPASY1Fj6Inim9bOH7Zv3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A1AmhkrxdbvP2kDm3ylz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3n8Ytvt2Zdwy5kshvigJB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itHCp69wIYYpX0RnEnYFa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6Qk9t4LWXHJshxTKSeh1v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p4kLYoanUf8mQhgC4LL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c111xTepuw8XTOVyqTiVB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GvIjuUvJn8EUkU49jMyMk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9b2sBCcgJbfJzBstuFEx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tswmbsLYdeWRiz8srT7a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4buyRi37Gi6FIv5q9riw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Rh1j13LwmezJsbGUUF97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cTqWltXIAoMLjdwxg0m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SjIiFIT7mirvDHjN8Tcb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6XfdlwEXALI2SFhAkgpM3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6Z3UJfwDmO2i58T5HhzD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WGRtnno9K7DkMqSqKIcW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J08nDbi5zhdW2n2fR9ec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UEKmscgwQrH8YWQlZJcQF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6QovnvR2IPUPmn1bY2yJ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O4qcURq1momiDv4HS1Zp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ljAdJ8YjvM4cV4LkxHKwV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47uYYyeO6OwA2j4bBZCG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s3Jv6g9xJqxv0jHVTSN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9Dx6ICG02ckEfFKcOj6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M3tKDHq0MiPyFqesrXEz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52wjKuF6KTUeUhF1mCs6J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fGsEgHrqPTHsG0XrScLU2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fQVfgQz1wPWmBVD8MvZhf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UkK9yq5kcsmrNQR6dXFj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wrBE4VKflPBQL7T780luG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6fd7zMZNeIkSNjyUm9AX7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W4Jd6PEXAlhklrXlXgxA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wSkAzeEbTI7zqh3QzSYAL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wYctpODHzWWqbpCxAZL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DPOzbv7PpxuLa4Ly0gql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YGKdPZJH1wNX4KhtR8Ktf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LV9TvonzZ7MlNBnLfng0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CtRRqWlnAZ3UmdgjvjekZ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DPB1aPKoqBA8ri24s1cp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Iqro6sK32GyFEd1PVbxQB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L4O0sfLiNxGVpaC3n0ko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fytPHoUexE8jRfv31ziON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sN50exQEzw57FjhrhOgn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7XiCEi7aPgenJC1Us0es9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PiviLVIv8xgkPNozeItJ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aZrE2W5S58WSZIi8rbTc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QKVHgwPO1VB8Nsj9Zme7K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Ptic74q0JFfUYyABvpTH6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zDRSQjERxLFJqbJZikMNY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b1l4qemfBuKUrp4pLn1c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TTtLzoRPd3ZdO6aMZ0Lnq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peD8cqZ8j5pIi8RiRQvpo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HDiTDLnfPvfte7qbqP5J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5O2UH8VR0fYuWvUxmnWQ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2EDaqE5AiIQTxtQI4ekX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PLS2YN7abrrPZPYOxBAG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9uuFrgjPFP0pEO7wsaKw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vKbVhSsIN3cSLnhwIgMq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fD3YqGEiHwDJ39SZvnc7A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GFItrxw3b32f68WRcOp5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z8IeowcTzimkQmjHddLat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0TLRyv0jbPg7w0e20k9B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FVgMD9YBEV37sHkCFDnyY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D7Ojj1gX10rpO50OkQKmA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zeMHYaKQjQUkYu5Um1Iw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03iTplGL2MtpHxRr0qT5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ymm8AJ1xgECmeIp4Kp9y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lPh52gRPfr3qnQX9nuPzf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8QzNx3U1iDNtJvVxhKXJv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Nkj82WFuVbtqvNk2F7vY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iBcU1uMbdi2s7KdEu5Udp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TuduwtEcOhB1LseUS4C9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hg5pKXIhCZyNZrOVxpcPJ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bOu1ROLeqlSWBe74MwWVb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3dM1pYkFqj9U5hVI5Uvoy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3PANtCFTNbTKgfQoMTLU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nz0SNJgKWKMoPd6p0LbQN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H9Q94r2pNJQiJcObR2K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PqXJQiyhqALZ4m76mgw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6SA4t0UIIshlNFdAp0r0p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bwEtevJuNing8rXjyeRn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YvEzB2Ia8rXXjuAcwGi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Ut4ndxuwzYl1DGXzV7r5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fPauDPX1kG4ek32Acnvd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nmYgBGmErnORdDU8G3Utl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sCVGODCAyRQrFETTAIxu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gNiCVZJKWRtGmxyW1kpJ8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TonGiNNGakbl7obHDROU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ZhmkDGd5u93poexiqX9a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acqyQDLSjioWo5kY96t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YgYan5FVWcSIpuYMRUwI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FIVZy4481zEebDUx7Anhi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2iHZW9kqRLODE79T4QzjC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1sQrYsN3Hev8TJyTtrs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iKYa45fTLdcyGx6HmX3I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p8YfawX6S9mcq95sNoINO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hWl20NM4uoPtTB0VTyiNT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AX0tuR58WjN5GfkC7hzjl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lfo0ezylUiWR2U8v9jN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WgtsSv9v1zd50MCMxvW2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WKY0L38t5pSYi8xMH3co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912hWM5P7f3IUCNvPxD2x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mDWTlTnLiIUsLjJtRJ5nx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Od2ttfLOSQwUz626p9KHN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dZrge8Wj54Zg8XY4Ac3TD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vxPNiPj61JTPIRRp8ZtQ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VQJCrKkWCPG8fwWErtYyJ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GhjfyJCHjPTAG6bQ5Zap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HtlVLGwvilqF2l7vMcZ8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mWfxfCTyy5huAQTCXVbN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914QJAdXpLPo6pGdrTCJ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oxKhB9e3WzLOMdtpTjkB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9VXO5rdA6SFmOfVSqiA6P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6XFcus6IZ3kK11dDWcC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FbJuWJuibNLPDw5sY4Il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DiCsK1ZipbESSzx6cuz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2XAXkrkgSkGpxrRuZtiT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AaKDvURReMaSFgFRMHyX9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kbt25eIv5muzrMPjOwto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wRbcCdLJVehQzatPC8IH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6OS1sT1uKENFWaU26hjC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6q6nD3GmfrCTyljzWrQYm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9Wg9kHQfVQH7LnkAKSH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ZuSag1mTF3PS7k7HEBw8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3TdjVA2rncPLEVLiykEu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WYOpwHvxrV8QwTmW1Mgdu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iZIpPrkmMZT6VoUoSxTW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U71omxynhfttwpOiF56y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DNry6nnGAweB4Aor5MOo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CrRvzAROPIk3udWNqa0B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WeVkdUeZkJX8ZbZGBOMOL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g16auhlDo7YFdWamGDOu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cOcX2mz7H05H0wyPRpplK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Vu2W7PmdMTfJEj6JKHY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3xNyAX6lsrvb7XjdgXzJZ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11vMKqr6bWcwT5C8xawha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qthRfWS6wSNUswamoU7B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cLdtBcxsPpGW5iszb9iQ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6baBnO7m3J8nhwDMkGz4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ewrRTPJXi6myF2j0PJkt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OH1WVpOCgCBIXDavUiD5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11IQBskRQJz1hIJPXTj8G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JXX5FPjO1QhvMFj5kWtKp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1GFVqGXpjWKbhLTvNuy1H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MV4wRznEVqRWgpJpCRC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jZnOyjBVviODWX5CF3fyc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AnxbO9ZcnbhWS0ma5PWh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qPD635Va4cp2lGYFKdFI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FEjwJ2sLMA3UOWIyI5Thd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4wQEFbp5IB6JKajzk2soh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7wJg727MrOzANG4mhmHR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5bxe8LQPPOsaI8WVi2AP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bAwSfFb2zKUjqxISTmVC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8DYVqm3FhC9b0XIgvaDM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foHocp8eT2UqsTUkfOYU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9fxLaDRKYcwqnze19Ew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GZnOuoDXpb2dNbMpNJxV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gzuPmbVPOjeXesRrevn8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U1vk5dFkoqz2YXglhFP9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cqkLaIp0FA2yFsj15I9t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obuUaTeHjUjIP40k3WVn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HRtGU40KLgn6dibG0kN8K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0piN1fA7ZVgo28gfxvMY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8fWDf0KEdxx3pb4CnRY7c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osq2S3NppBMIRal9MePsM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lDWcDaDNR3cRudc8HQN7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gGkUgd5KiJ80J4pVR9fMO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u1m7EhvtqNHFGObu7xRl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NQkM07zry0fA6ltlru7W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EjRWz58BYfM5WChnXy3y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3QK8NdPHyl8l2FBogvEa8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XZsjAMidLmkAs6NMSiUq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JUWFYG2oobT4M9lTfUg7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H48isJLRdJRjgxmUOBbm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8HojErY20aLhJdSwGdjDx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kTjgDao4xBR53Cm73SbkH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9ctSNxl6EW02ynKYNiMPd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52wkun7nSJqbxbQLDrGTv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TJirTEsOFG7ivlsmKlrW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HEuMIp1QHJA6qms2YYg4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nQz71El8k4gLOGZApXQT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W4ppboIVeL06hEdAomvz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QFyM3nyidnTVTuHCtWpo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QCbQcFSi0NnYwrtKtp2tt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uLIoknOzun92qdKRollmW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CclLITLTy90HlUPnIZJIJ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TshXL4A42SW8v3zFVOAO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1JRQ10DlCdPCssiqWZOY5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Lkk8jOU8aKSJp6K4XI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wHyPzNa4kkK30yS5XJj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fw7uXejC04RY37CPcnR1C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I0hRZkqeLU8Y2G4NXJceB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6w3BheZOLQU2Vr4HFu1Oj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Hzz1PfK1mz8ifgJR4O5n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PNX12psGAmq4l1Iday1P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M9PqWDX0di7QKL3NckyF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SaUI9RExmvjl1ObCtPJA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I56VEjpLhdTdUbylFyRM2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7XvgW9mlGgRuZgFvdt6lG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xoJfBARJWoELdprcHibF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R1xw6flDesalXRdUKLO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0yniP2KMvUsFEcaWVq9b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6lvs5Mho3uhm5xHH5tCoi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bARrzZMxpRIvLG241t3eb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ZSkvdFic7DW9VADchCv4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AM1F0s9k3XdGRzfuzS7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Ox6tngMCGStmixuxFP2N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YVeJ4XN2DXL2HXuyw5Syr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QyoMFFrihe2EhcK4F7OZC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kduhH01chBNjPBSKjjYz2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kAA0Z8Kaf8HA1eMfN0qF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o7SFMMzzRfpuaH7Z23w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ksePwxXAU87vz6FogSdy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80Rvw3byBfz5bs7jmYBF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bw348NYm9HGdZSNgfvni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V5vESIHxQSUGPlrrVoAe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5PMTfC4DmO2feywSDKkZV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oYtfv6J5hXO1BYztUgFB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ii3sONzZIo33GwbDcBOK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ROKtSstkzu1AFab3hVwi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qXxh2hh34M6dmrfIlV7wn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26R1r9jTdiGrQcbPacgu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njJWlVZpLRBovbbgPUK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ntpFfrqSqtoi3QAcdfxk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UFZova5Wk7kQ7JxhuNoTO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afTmBBSKX2QVtzZMqPeDR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QsG0EUmlJO2sEJyPLTsr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xnsDYl6m03nQ9VO9r2XL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5gTyVYCZm54zVjy0V1fn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4OAD0BsqtZFvibKqp8K1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LA0vBr6Wwdd7c4YiX0xV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5Tq0mfvB6CNgL2ZDv00jw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haZFs6bJuLGGGAuecAlp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B2XbxNt4FDZqEwZT1tLC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wHBQg1Sjq3jO5KqRhw9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Qq2YFs0wB5Cr8Pnz3uV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5lj20LOJb3RQkyDtrJJX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B3erERCwQuH7lkGECreI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AhvPVz3c9llui4BlTbck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JZdXPOhufhHuEa92GXMh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ZQoz15lwGz0qywBYKfU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pi5XSRkvKhNXDRop35hTm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NNqqcRufyhAWZnyfNb9I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ueCDrHcxmUHV3A9ATt1q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PBwequsJumtFjbOyqM2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6g2PN4EY0DXQWI3pbo07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3jX6ciGHa7Lo06chH5D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sohXLk2fnZO8msUsofqO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xxNOrdukWhhUBVF8qXDr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7XfDDiPjPcAF9QJaXTOK2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W2UtMwNLSemBCE6AUBKa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RsRZMgOtbdwqAxaNVF16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Gfs4WXt4OHJ4qobMi220J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q8DM5T41WsadoUQjlom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la8Z1CCZ6kgNPENjGZVC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7XdYnocJEl3VP4YuN4gs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lZfKQMmX1avOTAkNrdN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Tpzg2ZFprT4edV1Deqfr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SZAPPTVEaGhPjzO89JZV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DHS8uBqFlYDcm23p4NHZo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1LQKzLr21Mp8GwzGdaLuM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WoBsO6gwr3BReJ4g7uC8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GD2esVzdrOinTmXjCVLf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4FlW9TE0azt4HYpzEkWe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yQQHjNRGnEUAynSvMFyr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TOEYU2hqjJth6v5rAQ8u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A2eJisaF8cjepdAE2cld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QfOHNSlL1ABLhN4Xii1Y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Pa6q1H8xgFa8PX12kTOpW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b7hhnpl5Hi9w4ExySl8T3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j8hy4ofXk5fuZZ8KjIcbX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jTnuM0sg3h7N8ZPlWPKY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gzFyp82pGR6r9XFGTtXRO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Rb0KunfmcSU2jIWnSqQm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mY1aE2lN7f4mNmpnx2qv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Ypi3xvwWsTi47QTLiXvFP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eVlYX64qXONRP1IjIc0p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XXUAYvSOVU6NK6OG5fI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138JCJacsAijpv14y5Gp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zWxnEdkeutNAYo3n8zx9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K2hCu16LH4mHoY2AQEtH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Z97qDI7998mGbu61Ji7J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dgZ4kxISFbs737u3ooDy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kHNyuPVbAGQfWRryozqg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d3rYwFUJ5eOZWhhL3TWu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S7DQOqLvEbEb3PqfVE8bJ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hNbDCQZ47DL9uJ6viggR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rXU9gCvxkYArLENS23J1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dNNyFyAFdJcFleItAmz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iO20ngvmr4dodKz4gBAP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y3XsHped7zvgJ7mIXWWE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f5izaztmrwQqeKAcQbr0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a5uB7SpCDF2HOS98fFJK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pjSB7L6LcKeCVd4yrBXP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nxWI2HVMgRuaFbIvKDv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Wk5JKgToHezxxbqGG6bXf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sbWW4Gd8Mi7eVlFpIoPq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7KySQWRjjZI54KL6Dfy8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c3qgmPkV732O64bobQggs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7wQhVEBLARlgUH7Ct7xo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33WMttP17JZPUfb1IK7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0tYoyWeKVi3XMLjGBmUH6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GgXGAHroiRCeWTp5TGjlt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tP9ugzm9J4LaQzjf3Ukbz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VM4k31QwDHsbiK5FuBft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GKdcndQ4QtvN8w5qR287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L3PMECp1hAZbsJ2mZVS0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GkMaIYts8qm5eZamAzeEP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OX3mov3dfyx4I3CVEWz8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C5eKS0omEl5vpYdEB5X5d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CwifPfY20LaPUaWGWQmRH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xGUsjYDAIg2LbROBvvER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50hgutP5OE6hl4COjhCv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rzi4oh2RC3WvyyQqGpI4C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DNmPZzrrmwkfk9fzmxRE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FigL5Oe8wAC6Fh2r2haB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ejvgrQmwLatO73zdtDce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P4Z8WBqHmZC0igM4eMRuD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JCduYwVuzunfG4XgOnoL0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DQ9ZSOOxplZuGhMtjr1c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zrYBXEfNsZVaADOx2FLW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GzgY2U5jYBKyhI0gR9hB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0zvH8ELomrJ7FKokZCkI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9rqZgnEeG81RfSngFJg6d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hlnz8ZyLSCIHGdfGimCio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jq1m6wMOCFm0G0LgTgjVC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0rBXBWRwXTKZf5FLxfCxP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KF3ozII4odo9pAL9UQW5H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HLFB7I3j4lVGVTdm9OTu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6F40olLAJmhqmDT7AlkU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tUPfGtNhOYH6EZw6jIxu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zovxAt1dx9Dhhcab9EiN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IfYTAt1CmPdUwjI60L3h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PmNlVa4fH814MhCzrKvx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GtXCZyApuDsWzQge6aQ8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4hERqxh1pgvEqB5fyRx7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cUSGURCAZdiTMDKntr8B6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TrxqurkiMgNniwH3JwXF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z8Q0tccEZ9i0nck03QG6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Q2jyxu719sl8SpztX867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yInvTY4FO35Ya3U6xSut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HSHym0E5om39Jw8iZIW3J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iQnDJKGib5hKQPGXwXqAp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2PqxLOyaxp9yARbJhUo5b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Sx8LM2upBiEeDU9NjSe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5p6bexEyloyU7KwiLEG5I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n4RFuBV8pWmVmNNENQ3A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4i9uIJs7YCgkhOHUEHwY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EekVqzSyZmXcX1p3Moy2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BAyOxtuRkx69tGs4H9iC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YGiB2bYD9JCNxcbYSJ0y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hfOMMGwcku5YsRscwZyM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X4Dx5VvlbpZmo3Nfph7X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IzJkwGd1Z5BrhK8eBBGY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Y5sppgzgF2rQl3NKoP8a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oMqBWUTaaN4bCh5l246u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dMWOpouaWm6NB4RrL0WR8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UKWL27aGwhqN1BER7hWrI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0qo5rQcQQ9g3kvDm9pA9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2js9ShybIHvbWlE2IPjq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LyjltUM17gNZn4CiYUiE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y8ziI7GLPlroyTPwNDoG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mGugG0mrsOoNcN7cAzBGa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oWXzpqRo7VdcZaMbcFlm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syZwIsr7EfJYjKCk8IgUq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alUEKBrJldOVoX2GXph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dGqaR3W4rZf2PbOOGvdv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1r6KWkw93Nybjep7g3b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uPdn62iu9KPG7deAKnNh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Gl8RR9JMfa6scAWtXULX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2XRpmIE4b78rqK7FeTOIl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ud93Bz6KQI6ZF8Seeb9Lm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zE0DEgqSvOYb8ZNfzC1p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0sxs4fIICctZzzoAVsupP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GWJfqVz8l6cyctbA1H9T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czppEDaxZCpgQvkZiM24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Tm1c6KSsIFHAaKaP1hVXO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NO4iePtxTEMCDwphEDMn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y8b4LAHKssu6AEfOYmWaE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8VDGf1onQxnicocxTi4h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HGGK99hv66jMMSht3Cqji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2NrXrPJ1EKPDreXV5R7RJ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vqwU4QGDXDQDSjbIsM4r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9r3w7wzcr7CJVxVUEbY6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AA4CU9F4FYuyh4RxI94L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FKnn5VlHSroMa3k4uPADd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19nENx7Sts59QssvCpwm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engQ37tO26NRyUffm7WM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s7eo5dxEePhoUZnWu0p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MslwuT2alhdip1UWH25M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mZTxfm3opG7dU8CE1ggn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AaZfSpDWmRAtLevyXbBP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gH5ekQZ9n37opIx0uELt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Cqnn9ti5M1yZUi9D5NXc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EN6AfXfaWXCv9jUQJyccM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mmPM0XGX4Vh05ERWHvRh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5QqOfQRyYw6M531ymslpP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HTcvM85rlbfhwoXL7Po6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dZBQok3vSs7dIV2l5qS4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APMu9pHezqRcwFdTWKLo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FCa56cL9p9RAFI3N3X7AM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9iF2ILKXdkqDaOleVmhj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eRmmWz9XNZ3b6AgvFnsIv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0bfPr8G7GUh2CcunYsPt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6224AvQ1y0MThuMTkBg6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l7c9KxnPuxD85cMmyagE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gJUZA47dcxeBHVSrLiEJ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ef8pA7Y36PY94RseKXiHg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6UtvRt6oY0DL1tLA0X996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rD3qd1ll1fS9eV5fuXHR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aET0aD52q1HjzfdT0F0Y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e1mzdgiMm4xzEvSMkHfj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GTp2iFprXZ8PIikvCiHOa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iPYs9Wkx6eoE2RO3TnCF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8jwFVIFcoPhVkdrKRo0t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DLASdrq3jeiUMGFWt1CST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m7xAC9veE8ouyWMHge85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0ywLNnmoAeNcdLFROUNZ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sXdkAeTOJ3OMGHsVpvRLy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nb6ZHklEKKYo6Y3Ql8Sg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9GmI11ppehBkdakENG22W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ePEHNXzF7nfeuKhFiWew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3TNIbxrQeAGD8TmkCsEB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2PM2gjeWbl7PdsGDw0uw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WXWQUw0J6HWARLLT4M2eh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M01hMnMHxhxcWMP3Q9Ci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xRCnjXkMSRT7VRSh0q67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3h7ArxGCncMjoYi8GMMV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IYEQ1bu1Nb1LONlgJwM6g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HkBsTYRJjlXFlisJplbAA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LxAbXSXgZPOehkeyhva3R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O8s2NZ6rUFTGy4SI1ZM3m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618vQ3Fqw95IrIU4X9yU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vMywq5gv6o3ptrjzX6rW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OBqVM0JEoV9ygLqAlgcnA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lAL9GzuagOjHhm0Fufnff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tmrZ6UOTOcILrmlaubff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19mUptUaFTY3hNezngsU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zBzi94S4Z6bHlhDculYD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Mn4xVVNZNqgwALl7jPiA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SzsXVbL6VRXJOcdB8Xg0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u9vw8zs1CWKQgesLlhwcq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rOHSRn19lWWVuu4YZCeG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zQW8THGkkTx78Df3jn5M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0NTHIxaYDLCf1fQVIujs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kR0PKXEaAQ2t1aClxecwW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nnmrIViQBITy33raawlG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R6oo8BTLkuoKvjm5r3lV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FcVcWFdkvYGhzUWfMZd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vNKfY0JXa3b7alDPKIvmv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HbmdpVrxcHQxrhEJi2k0u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kT2qBYpxIRnaoaWXEunk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9oziq2hIYNXiqmVz8YK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NafFNKQS8czOJDRiyng0"/>
</p:tagLst>
</file>

<file path=ppt/theme/theme1.xml><?xml version="1.0" encoding="utf-8"?>
<a:theme xmlns:a="http://schemas.openxmlformats.org/drawingml/2006/main" name="NITH2010">
  <a:themeElements>
    <a:clrScheme name="Custom 17">
      <a:dk1>
        <a:srgbClr val="262827"/>
      </a:dk1>
      <a:lt1>
        <a:sysClr val="window" lastClr="FFFFFF"/>
      </a:lt1>
      <a:dk2>
        <a:srgbClr val="0093D3"/>
      </a:dk2>
      <a:lt2>
        <a:srgbClr val="EEECE1"/>
      </a:lt2>
      <a:accent1>
        <a:srgbClr val="0092D1"/>
      </a:accent1>
      <a:accent2>
        <a:srgbClr val="CC006B"/>
      </a:accent2>
      <a:accent3>
        <a:srgbClr val="008839"/>
      </a:accent3>
      <a:accent4>
        <a:srgbClr val="3A3C3C"/>
      </a:accent4>
      <a:accent5>
        <a:srgbClr val="4F5151"/>
      </a:accent5>
      <a:accent6>
        <a:srgbClr val="626464"/>
      </a:accent6>
      <a:hlink>
        <a:srgbClr val="00B0F0"/>
      </a:hlink>
      <a:folHlink>
        <a:srgbClr val="0049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16474</TotalTime>
  <Words>5658</Words>
  <Application>Microsoft Office PowerPoint</Application>
  <PresentationFormat>On-screen Show (4:3)</PresentationFormat>
  <Paragraphs>1215</Paragraphs>
  <Slides>115</Slides>
  <Notes>30</Notes>
  <HiddenSlides>0</HiddenSlides>
  <MMClips>0</MMClips>
  <ScaleCrop>false</ScaleCrop>
  <HeadingPairs>
    <vt:vector size="10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  <vt:variant>
        <vt:lpstr>Custom Shows</vt:lpstr>
      </vt:variant>
      <vt:variant>
        <vt:i4>1</vt:i4>
      </vt:variant>
    </vt:vector>
  </HeadingPairs>
  <TitlesOfParts>
    <vt:vector size="125" baseType="lpstr">
      <vt:lpstr>ＭＳ Ｐゴシック</vt:lpstr>
      <vt:lpstr>Arial</vt:lpstr>
      <vt:lpstr>Calibri</vt:lpstr>
      <vt:lpstr>Comic Sans MS</vt:lpstr>
      <vt:lpstr>Georgia</vt:lpstr>
      <vt:lpstr>Times New Roman</vt:lpstr>
      <vt:lpstr>Wingdings</vt:lpstr>
      <vt:lpstr>NITH2010</vt:lpstr>
      <vt:lpstr>Utklipp</vt:lpstr>
      <vt:lpstr>TK1100 Digital Teknologi Fjerde forelesning</vt:lpstr>
      <vt:lpstr>Så langt</vt:lpstr>
      <vt:lpstr>I dag</vt:lpstr>
      <vt:lpstr>Hovedkortet</vt:lpstr>
      <vt:lpstr>PC systemorganisering</vt:lpstr>
      <vt:lpstr>Hovedkort</vt:lpstr>
      <vt:lpstr>Formfaktor</vt:lpstr>
      <vt:lpstr>Integrert og Ikke-</vt:lpstr>
      <vt:lpstr>Hovedkort ca år 2000</vt:lpstr>
      <vt:lpstr>Intel Hub arkitektur</vt:lpstr>
      <vt:lpstr>Hovedkort 2008</vt:lpstr>
      <vt:lpstr>Hovedkort ca 2011</vt:lpstr>
      <vt:lpstr>Hovedkort 2015</vt:lpstr>
      <vt:lpstr>Strømforsyning</vt:lpstr>
      <vt:lpstr>CPU</vt:lpstr>
      <vt:lpstr>CPU Socket</vt:lpstr>
      <vt:lpstr>Kjøling av CPU</vt:lpstr>
      <vt:lpstr>Feilsøking: CPU</vt:lpstr>
      <vt:lpstr>Busser</vt:lpstr>
      <vt:lpstr>Hovedkort: Busser</vt:lpstr>
      <vt:lpstr>Chipset</vt:lpstr>
      <vt:lpstr> Transportsystemet</vt:lpstr>
      <vt:lpstr>Bussenes oppgaver</vt:lpstr>
      <vt:lpstr>Adressering</vt:lpstr>
      <vt:lpstr>Synkronisering</vt:lpstr>
      <vt:lpstr>Avbrudds-signaler (interrupt)</vt:lpstr>
      <vt:lpstr>Interrupt (og Exception) Håndtering</vt:lpstr>
      <vt:lpstr>Oppstart</vt:lpstr>
      <vt:lpstr>BIOS – BASIC I/O SYSTEM</vt:lpstr>
      <vt:lpstr>Boot sekvensen</vt:lpstr>
      <vt:lpstr>Power On Self Test (POST)</vt:lpstr>
      <vt:lpstr>CMOS</vt:lpstr>
      <vt:lpstr>Oppdatering av BIOS</vt:lpstr>
      <vt:lpstr>BIOS-&gt;UEFI</vt:lpstr>
      <vt:lpstr>RAM</vt:lpstr>
      <vt:lpstr>Bit, Byte og Ord</vt:lpstr>
      <vt:lpstr>Adressering binært</vt:lpstr>
      <vt:lpstr>RAM for PC</vt:lpstr>
      <vt:lpstr>Fysisk organisering</vt:lpstr>
      <vt:lpstr>DRAM formfaktorer (noen)</vt:lpstr>
      <vt:lpstr>DRAM teknologier</vt:lpstr>
      <vt:lpstr>DRAM egenskaper</vt:lpstr>
      <vt:lpstr>Typer Minne problemer </vt:lpstr>
      <vt:lpstr>Feilsøking av minne</vt:lpstr>
      <vt:lpstr>Vanlige RAM problemer</vt:lpstr>
      <vt:lpstr>EKSAMEN og REPETISJON</vt:lpstr>
      <vt:lpstr>EKSAMEN</vt:lpstr>
      <vt:lpstr>EKSAMEN</vt:lpstr>
      <vt:lpstr>Hva var pensum?</vt:lpstr>
      <vt:lpstr>Sluttkarakter</vt:lpstr>
      <vt:lpstr>EGEN STUDIE</vt:lpstr>
      <vt:lpstr>Perferi-   busser &amp;     utstyr</vt:lpstr>
      <vt:lpstr>I/O Maskinvare</vt:lpstr>
      <vt:lpstr>Enhetskontrollere</vt:lpstr>
      <vt:lpstr>I/O-porter og adresser</vt:lpstr>
      <vt:lpstr>Ex: lese inn fra disk</vt:lpstr>
      <vt:lpstr>Expansjonsbusser</vt:lpstr>
      <vt:lpstr>Expansjonskort</vt:lpstr>
      <vt:lpstr>Gamle expansjonskort og -spor</vt:lpstr>
      <vt:lpstr>PCI</vt:lpstr>
      <vt:lpstr>AGP</vt:lpstr>
      <vt:lpstr>PCIe</vt:lpstr>
      <vt:lpstr>Systemressurser</vt:lpstr>
      <vt:lpstr>Win7: devmgmt.msc</vt:lpstr>
      <vt:lpstr>MASSELAGER  (Harddisk)</vt:lpstr>
      <vt:lpstr>Masselager</vt:lpstr>
      <vt:lpstr>Papir som lagringsmedium</vt:lpstr>
      <vt:lpstr>Magnetisk lagring/lesing</vt:lpstr>
      <vt:lpstr>Organisering av data</vt:lpstr>
      <vt:lpstr>Lagrings-utvikling (1)</vt:lpstr>
      <vt:lpstr>Lagringskapasitet (2)</vt:lpstr>
      <vt:lpstr>Tetthet og pris (3)</vt:lpstr>
      <vt:lpstr>Disk</vt:lpstr>
      <vt:lpstr>Disker</vt:lpstr>
      <vt:lpstr>Diskens oppbygning</vt:lpstr>
      <vt:lpstr>Lesehoder</vt:lpstr>
      <vt:lpstr>Diskens organisering</vt:lpstr>
      <vt:lpstr>Disk Access Time</vt:lpstr>
      <vt:lpstr>H-Disk adressering av sektorer</vt:lpstr>
      <vt:lpstr>Diskens logiske organisering (hierarki)</vt:lpstr>
      <vt:lpstr>Lavnivå-formatering</vt:lpstr>
      <vt:lpstr>Partisjonering</vt:lpstr>
      <vt:lpstr>Høynivå-formatering</vt:lpstr>
      <vt:lpstr>Fragmentering</vt:lpstr>
      <vt:lpstr>Paritetsbit</vt:lpstr>
      <vt:lpstr>Paritetsbit</vt:lpstr>
      <vt:lpstr>Error Correcting Codes (ECC)</vt:lpstr>
      <vt:lpstr>ECC (2)</vt:lpstr>
      <vt:lpstr>Magnetbånd</vt:lpstr>
      <vt:lpstr>CD/DVD/Blue-Ray</vt:lpstr>
      <vt:lpstr>Sikkerhetskopi (backup)</vt:lpstr>
      <vt:lpstr>Beskyttelse mot feil og krasj (RAID)</vt:lpstr>
      <vt:lpstr>RAID (Noen typer)</vt:lpstr>
      <vt:lpstr>Busser/gr.snitt: ATA, SATA</vt:lpstr>
      <vt:lpstr>SCSI</vt:lpstr>
      <vt:lpstr>Typiske Harddisk problemer</vt:lpstr>
      <vt:lpstr>Typiske feilmeldinger</vt:lpstr>
      <vt:lpstr>USB og FLAsh-minne</vt:lpstr>
      <vt:lpstr>USB – Universal Serial Bus</vt:lpstr>
      <vt:lpstr>Flash Memory</vt:lpstr>
      <vt:lpstr>SSD: Solid State Drive</vt:lpstr>
      <vt:lpstr>Periferiutstyr</vt:lpstr>
      <vt:lpstr>Tastatur</vt:lpstr>
      <vt:lpstr>Mus (optisk)</vt:lpstr>
      <vt:lpstr>Skjerm</vt:lpstr>
      <vt:lpstr>Skjerm</vt:lpstr>
      <vt:lpstr>Skjerm</vt:lpstr>
      <vt:lpstr>Skjerm-kort</vt:lpstr>
      <vt:lpstr>Grafikk</vt:lpstr>
      <vt:lpstr>«Utallige» standarder (px, farger)</vt:lpstr>
      <vt:lpstr>Flat-panel (LCD)</vt:lpstr>
      <vt:lpstr>Eksempel: En LCD-subpixel</vt:lpstr>
      <vt:lpstr>Hva skal vi kunne?</vt:lpstr>
      <vt:lpstr>Hva skal vi kunne nå?</vt:lpstr>
      <vt:lpstr>NESTE GANG</vt:lpstr>
      <vt:lpstr>2015-09-23</vt:lpstr>
    </vt:vector>
  </TitlesOfParts>
  <Company>NITH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TK1100 Digital Teknologi 0x04 Organisering</dc:title>
  <dc:creator>Bjørn Olav Listog</dc:creator>
  <cp:keywords>NITH;TK1100;Organisering;PC</cp:keywords>
  <cp:lastModifiedBy>Ostby, Bengt</cp:lastModifiedBy>
  <cp:revision>102</cp:revision>
  <dcterms:created xsi:type="dcterms:W3CDTF">2011-09-27T06:13:22Z</dcterms:created>
  <dcterms:modified xsi:type="dcterms:W3CDTF">2018-09-30T23:04:58Z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  <property fmtid="{D5CDD505-2E9C-101B-9397-08002B2CF9AE}" pid="3" name="Google.Documents.DocumentId">
    <vt:lpwstr>1fgiCD9Cc-nzjubt-XWy9cbicxBhtI0fV-UQPN-zfjAo</vt:lpwstr>
  </property>
  <property fmtid="{D5CDD505-2E9C-101B-9397-08002B2CF9AE}" pid="4" name="Google.Documents.RevisionId">
    <vt:lpwstr>00546562803420676412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</Properties>
</file>